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61" r:id="rId5"/>
    <p:sldId id="265" r:id="rId6"/>
    <p:sldId id="262" r:id="rId7"/>
    <p:sldId id="271" r:id="rId8"/>
    <p:sldId id="266" r:id="rId9"/>
    <p:sldId id="269" r:id="rId10"/>
    <p:sldId id="270" r:id="rId11"/>
    <p:sldId id="263" r:id="rId12"/>
    <p:sldId id="264" r:id="rId13"/>
    <p:sldId id="272" r:id="rId14"/>
    <p:sldId id="273" r:id="rId15"/>
    <p:sldId id="276" r:id="rId16"/>
    <p:sldId id="277" r:id="rId17"/>
    <p:sldId id="278" r:id="rId18"/>
    <p:sldId id="274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/>
    <p:restoredTop sz="72204"/>
  </p:normalViewPr>
  <p:slideViewPr>
    <p:cSldViewPr snapToGrid="0" snapToObjects="1">
      <p:cViewPr varScale="1">
        <p:scale>
          <a:sx n="76" d="100"/>
          <a:sy n="76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7FBF6-80CE-434E-87D8-BAD5E6CA39CE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E1AEB-FB09-E349-A395-677C80602D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90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327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마지막으로 </a:t>
            </a:r>
            <a:r>
              <a:rPr kumimoji="1" lang="en-US" altLang="ko-Kore-KR" dirty="0"/>
              <a:t>bundle adjustment step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이는 에러를 최소화 하는 기법으로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앞의 </a:t>
            </a:r>
            <a:r>
              <a:rPr kumimoji="1" lang="en-US" altLang="ko-Kore-KR" dirty="0"/>
              <a:t>triangulation </a:t>
            </a:r>
            <a:r>
              <a:rPr kumimoji="1" lang="ko-Kore-KR" altLang="en-US" dirty="0"/>
              <a:t>으로 생성한 </a:t>
            </a:r>
            <a:r>
              <a:rPr kumimoji="1" lang="en-US" altLang="ko-Kore-KR" dirty="0"/>
              <a:t>3D point</a:t>
            </a:r>
            <a:r>
              <a:rPr kumimoji="1" lang="ko-Kore-KR" altLang="en-US" dirty="0"/>
              <a:t>를 다시 </a:t>
            </a:r>
            <a:r>
              <a:rPr kumimoji="1" lang="en-US" altLang="ko-Kore-KR" dirty="0"/>
              <a:t>image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projection </a:t>
            </a:r>
            <a:r>
              <a:rPr kumimoji="1" lang="ko-Kore-KR" altLang="en-US" dirty="0"/>
              <a:t>하여 기존의 점 </a:t>
            </a:r>
            <a:r>
              <a:rPr kumimoji="1" lang="en-US" altLang="ko-Kore-KR" dirty="0"/>
              <a:t>m</a:t>
            </a:r>
            <a:r>
              <a:rPr kumimoji="1" lang="ko-Kore-KR" altLang="en-US" dirty="0"/>
              <a:t>과의 차이의 제곱의 합을 </a:t>
            </a:r>
            <a:r>
              <a:rPr kumimoji="1" lang="en-US" altLang="ko-Kore-KR" dirty="0"/>
              <a:t>loss function</a:t>
            </a:r>
            <a:r>
              <a:rPr kumimoji="1" lang="ko-Kore-KR" altLang="en-US" dirty="0"/>
              <a:t>으로 정의하여 이를 최적화 하는것입니다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MSE</a:t>
            </a:r>
            <a:r>
              <a:rPr kumimoji="1" lang="ko-Kore-KR" altLang="en-US" dirty="0"/>
              <a:t>문제를 이기 때문에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Levenberg–Marquardt </a:t>
            </a:r>
            <a:r>
              <a:rPr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법을 사용하여 최적화를 진행한다고 합니다</a:t>
            </a:r>
            <a:r>
              <a:rPr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가우스 뉴턴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gradient descent)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8555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저자들은 앞서 소개한 </a:t>
            </a:r>
            <a:r>
              <a:rPr kumimoji="1" lang="en-US" altLang="ko-Kore-KR" dirty="0"/>
              <a:t>SFM</a:t>
            </a:r>
            <a:r>
              <a:rPr kumimoji="1" lang="ko-Kore-KR" altLang="en-US" dirty="0"/>
              <a:t>에서 </a:t>
            </a:r>
            <a:r>
              <a:rPr kumimoji="1" lang="en-US" altLang="ko-Kore-KR" dirty="0"/>
              <a:t>5</a:t>
            </a:r>
            <a:r>
              <a:rPr kumimoji="1" lang="ko-Kore-KR" altLang="en-US" dirty="0"/>
              <a:t>개부분에서 성능을 향상 시켰다고 주장합니다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처음으로는 </a:t>
            </a:r>
            <a:r>
              <a:rPr kumimoji="1" lang="en-US" altLang="ko-Kore-KR" dirty="0"/>
              <a:t>initialization</a:t>
            </a:r>
            <a:r>
              <a:rPr kumimoji="1" lang="ko-Kore-KR" altLang="en-US" dirty="0"/>
              <a:t>과 </a:t>
            </a:r>
            <a:r>
              <a:rPr kumimoji="1" lang="en-US" altLang="ko-Kore-KR" dirty="0"/>
              <a:t>triangulation</a:t>
            </a:r>
            <a:r>
              <a:rPr kumimoji="1" lang="ko-Kore-KR" altLang="en-US" dirty="0"/>
              <a:t>의 견고성을 향상시키는</a:t>
            </a:r>
            <a:r>
              <a:rPr kumimoji="1" lang="en-US" altLang="ko-Kore-KR" dirty="0"/>
              <a:t> geometric verification</a:t>
            </a:r>
            <a:r>
              <a:rPr kumimoji="1" lang="ko-Kore-KR" altLang="en-US" dirty="0"/>
              <a:t>을 제안하였습니다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두번째는 성확도와 견고성을 극대화하는  </a:t>
            </a:r>
            <a:r>
              <a:rPr kumimoji="1" lang="en-US" altLang="ko-Kore-KR" dirty="0"/>
              <a:t>Next view selection </a:t>
            </a:r>
            <a:r>
              <a:rPr kumimoji="1" lang="ko-Kore-KR" altLang="en-US" dirty="0"/>
              <a:t>을 제안하였습니다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그다음으로 </a:t>
            </a:r>
            <a:r>
              <a:rPr kumimoji="1" lang="en-US" altLang="ko-Kore-KR" dirty="0"/>
              <a:t>SOTA</a:t>
            </a:r>
            <a:r>
              <a:rPr kumimoji="1" lang="ko-Kore-KR" altLang="en-US" dirty="0"/>
              <a:t>알고리즘보다 계산량도 더 적으면서 더완벽한 구조를 만드는 </a:t>
            </a:r>
            <a:r>
              <a:rPr kumimoji="1" lang="en-US" altLang="ko-Kore-KR" dirty="0"/>
              <a:t>triangulation </a:t>
            </a:r>
            <a:r>
              <a:rPr kumimoji="1" lang="ko-Kore-KR" altLang="en-US" dirty="0"/>
              <a:t>방법을 제안하였다고 합니다</a:t>
            </a:r>
            <a:r>
              <a:rPr kumimoji="1" lang="en-US" altLang="ko-Kore-KR" dirty="0"/>
              <a:t>. (</a:t>
            </a:r>
            <a:r>
              <a:rPr kumimoji="1" lang="ko-Kore-KR" altLang="en-US" dirty="0"/>
              <a:t>이걸</a:t>
            </a:r>
            <a:r>
              <a:rPr kumimoji="1" lang="en-US" altLang="ko-Kore-KR" dirty="0"/>
              <a:t>…</a:t>
            </a:r>
            <a:r>
              <a:rPr kumimoji="1" lang="en-US" altLang="ko-KR" dirty="0"/>
              <a:t>?)</a:t>
            </a:r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번째로는 </a:t>
            </a:r>
            <a:r>
              <a:rPr kumimoji="1" lang="en-US" altLang="ko-KR" dirty="0"/>
              <a:t>bundle adjustment, </a:t>
            </a:r>
            <a:r>
              <a:rPr kumimoji="1" lang="en-US" altLang="ko-KR" dirty="0" err="1"/>
              <a:t>retrianglulation</a:t>
            </a:r>
            <a:r>
              <a:rPr kumimoji="1" lang="en-US" altLang="ko-KR" dirty="0"/>
              <a:t>, outlier filtering </a:t>
            </a:r>
            <a:r>
              <a:rPr kumimoji="1" lang="ko-KR" altLang="en-US" dirty="0"/>
              <a:t>방법으로 </a:t>
            </a:r>
            <a:r>
              <a:rPr kumimoji="1" lang="ko-KR" altLang="en-US" dirty="0" err="1"/>
              <a:t>완정성과</a:t>
            </a:r>
            <a:r>
              <a:rPr kumimoji="1" lang="ko-KR" altLang="en-US" dirty="0"/>
              <a:t> 정확도를 개선시켰다고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마지막으로는 </a:t>
            </a:r>
            <a:r>
              <a:rPr kumimoji="1" lang="en-US" altLang="ko-KR" dirty="0"/>
              <a:t>redundant view mining</a:t>
            </a:r>
            <a:r>
              <a:rPr kumimoji="1" lang="ko-KR" altLang="en-US" dirty="0"/>
              <a:t>을 통해서 효율적은 </a:t>
            </a:r>
            <a:r>
              <a:rPr kumimoji="1" lang="en-US" altLang="ko-KR" dirty="0"/>
              <a:t>BA </a:t>
            </a:r>
            <a:r>
              <a:rPr kumimoji="1" lang="ko-KR" altLang="en-US" dirty="0" err="1"/>
              <a:t>변수화를</a:t>
            </a:r>
            <a:r>
              <a:rPr kumimoji="1" lang="ko-KR" altLang="en-US" dirty="0"/>
              <a:t> 하였다고 한다</a:t>
            </a:r>
            <a:r>
              <a:rPr kumimoji="1" lang="en-US" altLang="ko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이제 하나하나 어떻게 </a:t>
            </a:r>
            <a:r>
              <a:rPr kumimoji="1" lang="en-US" altLang="ko-Kore-KR" dirty="0"/>
              <a:t>contribution</a:t>
            </a:r>
            <a:r>
              <a:rPr kumimoji="1" lang="ko-Kore-KR" altLang="en-US" dirty="0"/>
              <a:t>을 하였는지 보겠습니다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5203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원래는 모든 </a:t>
            </a:r>
            <a:r>
              <a:rPr kumimoji="1" lang="en-US" altLang="ko-Kore-KR" dirty="0"/>
              <a:t>scene graph</a:t>
            </a:r>
            <a:r>
              <a:rPr kumimoji="1" lang="ko-Kore-KR" altLang="en-US" dirty="0"/>
              <a:t>의 쌍을 고려하여 </a:t>
            </a:r>
            <a:r>
              <a:rPr kumimoji="1" lang="en-US" altLang="ko-Kore-KR" dirty="0" err="1"/>
              <a:t>reconsturction</a:t>
            </a:r>
            <a:r>
              <a:rPr kumimoji="1" lang="ko-Kore-KR" altLang="en-US" dirty="0"/>
              <a:t>을 진행하였습니다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하지만 </a:t>
            </a:r>
            <a:endParaRPr kumimoji="1" lang="en-US" altLang="ko-Kore-KR" dirty="0"/>
          </a:p>
          <a:p>
            <a:r>
              <a:rPr kumimoji="1" lang="en-US" altLang="ko-Kore-KR" dirty="0"/>
              <a:t>Scene</a:t>
            </a:r>
            <a:r>
              <a:rPr kumimoji="1" lang="ko-Kore-KR" altLang="en-US" dirty="0"/>
              <a:t> 그래프에 </a:t>
            </a:r>
            <a:r>
              <a:rPr kumimoji="1" lang="en-US" altLang="ko-Kore-KR" dirty="0"/>
              <a:t>general, panoramic, planar </a:t>
            </a:r>
            <a:r>
              <a:rPr kumimoji="1" lang="ko-Kore-KR" altLang="en-US" dirty="0"/>
              <a:t>이 세종류의 레이블을 해줍니다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모델은 오직 논 파노라믹과 보정된 이미지 쌍에서만 재구성 해주게 됩니다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파라노믹한 이미지는 </a:t>
            </a:r>
            <a:r>
              <a:rPr kumimoji="1" lang="en-US" altLang="ko-Kore-KR" dirty="0"/>
              <a:t>triangulate </a:t>
            </a:r>
            <a:r>
              <a:rPr kumimoji="1" lang="ko-Kore-KR" altLang="en-US" dirty="0"/>
              <a:t>하지 않아 </a:t>
            </a:r>
            <a:r>
              <a:rPr kumimoji="1" lang="en-US" altLang="ko-Kore-KR" dirty="0"/>
              <a:t>degenerate points</a:t>
            </a:r>
            <a:r>
              <a:rPr kumimoji="1" lang="ko-Kore-KR" altLang="en-US" dirty="0"/>
              <a:t>를 피하고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뒤에 </a:t>
            </a:r>
            <a:r>
              <a:rPr kumimoji="1" lang="en-US" altLang="ko-Kore-KR" dirty="0"/>
              <a:t>triangulate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register</a:t>
            </a:r>
            <a:r>
              <a:rPr kumimoji="1" lang="ko-Kore-KR" altLang="en-US" dirty="0"/>
              <a:t>될 이미지의 견고성을 증진시킵니다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2528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저자들은 더 효율적인 </a:t>
            </a:r>
            <a:r>
              <a:rPr kumimoji="1" lang="en-US" altLang="ko-Kore-KR" dirty="0"/>
              <a:t>next view selection </a:t>
            </a:r>
            <a:r>
              <a:rPr kumimoji="1" lang="ko-Kore-KR" altLang="en-US" dirty="0"/>
              <a:t>방법을 제안하였습니다</a:t>
            </a:r>
            <a:r>
              <a:rPr kumimoji="1" lang="en-US" altLang="ko-Kore-KR" dirty="0"/>
              <a:t>. </a:t>
            </a:r>
          </a:p>
          <a:p>
            <a:r>
              <a:rPr kumimoji="1" lang="en-US" altLang="ko-Kore-KR" dirty="0"/>
              <a:t>Next best view selection</a:t>
            </a:r>
            <a:r>
              <a:rPr kumimoji="1" lang="ko-Kore-KR" altLang="en-US" dirty="0"/>
              <a:t>의 목적은 </a:t>
            </a:r>
            <a:r>
              <a:rPr kumimoji="1" lang="en-US" altLang="ko-Kore-KR" dirty="0"/>
              <a:t>r</a:t>
            </a:r>
            <a:r>
              <a:rPr kumimoji="1" lang="en-US" altLang="ko-KR" dirty="0"/>
              <a:t>econstruction error</a:t>
            </a:r>
            <a:r>
              <a:rPr kumimoji="1" lang="ko-KR" altLang="en-US" dirty="0"/>
              <a:t>을 최소화 시키는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3D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구성할때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error</a:t>
            </a:r>
            <a:r>
              <a:rPr kumimoji="1" lang="ko-KR" altLang="en-US" dirty="0"/>
              <a:t>가 최소화 되는 최적의 </a:t>
            </a:r>
            <a:r>
              <a:rPr kumimoji="1" lang="en-US" altLang="ko-KR" dirty="0"/>
              <a:t>next 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찾는 것입니다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이전에는 주로 </a:t>
            </a:r>
            <a:r>
              <a:rPr kumimoji="1" lang="en-US" altLang="ko-KR" dirty="0"/>
              <a:t>triangulated points</a:t>
            </a:r>
            <a:r>
              <a:rPr kumimoji="1" lang="ko-KR" altLang="en-US" dirty="0"/>
              <a:t>들이 많은 </a:t>
            </a:r>
            <a:r>
              <a:rPr kumimoji="1" lang="en-US" altLang="ko-KR" dirty="0"/>
              <a:t>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선택하는 방법이 사용되었습니다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저자들은 </a:t>
            </a:r>
            <a:endParaRPr kumimoji="1" lang="en-US" altLang="ko-KR" dirty="0"/>
          </a:p>
          <a:p>
            <a:r>
              <a:rPr kumimoji="1" lang="ko-Kore-KR" altLang="en-US" dirty="0"/>
              <a:t>이미지의 고정크기의 </a:t>
            </a:r>
            <a:r>
              <a:rPr kumimoji="1" lang="en-US" altLang="ko-Kore-KR" dirty="0"/>
              <a:t>cell </a:t>
            </a:r>
            <a:r>
              <a:rPr kumimoji="1" lang="ko-Kore-KR" altLang="en-US" dirty="0"/>
              <a:t>단위로 </a:t>
            </a:r>
            <a:r>
              <a:rPr kumimoji="1" lang="en-US" altLang="ko-Kore-KR" dirty="0"/>
              <a:t>empty </a:t>
            </a:r>
            <a:r>
              <a:rPr kumimoji="1" lang="ko-Kore-KR" altLang="en-US" dirty="0"/>
              <a:t>또는 </a:t>
            </a:r>
            <a:r>
              <a:rPr kumimoji="1" lang="en-US" altLang="ko-Kore-KR" dirty="0"/>
              <a:t>full state</a:t>
            </a:r>
            <a:r>
              <a:rPr kumimoji="1" lang="ko-Kore-KR" altLang="en-US" dirty="0"/>
              <a:t>를 가지게 이산화하여</a:t>
            </a:r>
            <a:endParaRPr kumimoji="1" lang="en-US" altLang="ko-Kore-KR" dirty="0"/>
          </a:p>
          <a:p>
            <a:r>
              <a:rPr kumimoji="1" lang="en-US" altLang="ko-Kore-KR" dirty="0"/>
              <a:t>Reconstruction </a:t>
            </a:r>
            <a:r>
              <a:rPr kumimoji="1" lang="ko-Kore-KR" altLang="en-US" dirty="0"/>
              <a:t>동안 빈셀내의 점이 보이면 </a:t>
            </a:r>
            <a:r>
              <a:rPr kumimoji="1" lang="en-US" altLang="ko-Kore-KR" dirty="0"/>
              <a:t>full state</a:t>
            </a:r>
            <a:r>
              <a:rPr kumimoji="1" lang="ko-Kore-KR" altLang="en-US" dirty="0"/>
              <a:t>로 바꾸며 </a:t>
            </a:r>
            <a:r>
              <a:rPr kumimoji="1" lang="en-US" altLang="ko-Kore-KR" dirty="0"/>
              <a:t>Score</a:t>
            </a:r>
            <a:r>
              <a:rPr kumimoji="1" lang="ko-Kore-KR" altLang="en-US" dirty="0"/>
              <a:t>을 증가시키는 방법을 사용하였습니다</a:t>
            </a:r>
            <a:r>
              <a:rPr kumimoji="1" lang="en-US" altLang="ko-Kore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Point</a:t>
            </a:r>
            <a:r>
              <a:rPr kumimoji="1" lang="ko-Kore-KR" altLang="en-US" dirty="0"/>
              <a:t>가 </a:t>
            </a:r>
            <a:r>
              <a:rPr kumimoji="1" lang="en-US" altLang="ko-Kore-KR" dirty="0"/>
              <a:t>visible</a:t>
            </a:r>
            <a:r>
              <a:rPr kumimoji="1" lang="ko-Kore-KR" altLang="en-US" dirty="0"/>
              <a:t>하고 </a:t>
            </a:r>
            <a:r>
              <a:rPr kumimoji="1" lang="en-US" altLang="ko-Kore-KR" dirty="0"/>
              <a:t>uniform distribution</a:t>
            </a:r>
            <a:r>
              <a:rPr kumimoji="1" lang="ko-Kore-KR" altLang="en-US" dirty="0"/>
              <a:t>일때 하나의 셀안에 </a:t>
            </a:r>
            <a:r>
              <a:rPr kumimoji="1" lang="en-US" altLang="ko-Kore-KR" dirty="0"/>
              <a:t>point</a:t>
            </a:r>
            <a:r>
              <a:rPr kumimoji="1" lang="ko-Kore-KR" altLang="en-US" dirty="0"/>
              <a:t>가 적게 들어가게 됨으로 </a:t>
            </a:r>
            <a:r>
              <a:rPr kumimoji="1" lang="en-US" altLang="ko-Kore-KR" dirty="0"/>
              <a:t>score</a:t>
            </a:r>
            <a:r>
              <a:rPr kumimoji="1" lang="ko-Kore-KR" altLang="en-US" dirty="0"/>
              <a:t>가 높게 나온다고 합니다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이렇게 고르게 분포되어 있으면 즉 </a:t>
            </a:r>
            <a:r>
              <a:rPr kumimoji="1" lang="en-US" altLang="ko-Kore-KR" dirty="0"/>
              <a:t>score</a:t>
            </a:r>
            <a:r>
              <a:rPr kumimoji="1" lang="ko-Kore-KR" altLang="en-US" dirty="0"/>
              <a:t>이 높은 이미지는 </a:t>
            </a:r>
            <a:r>
              <a:rPr kumimoji="1" lang="en-US" altLang="ko-KR" dirty="0"/>
              <a:t>(</a:t>
            </a:r>
            <a:r>
              <a:rPr kumimoji="1" lang="ko-KR" altLang="en-US" dirty="0"/>
              <a:t>앞에 </a:t>
            </a:r>
            <a:r>
              <a:rPr kumimoji="1" lang="en-US" altLang="ko-KR" dirty="0"/>
              <a:t>triangulation </a:t>
            </a:r>
            <a:r>
              <a:rPr kumimoji="1" lang="ko-KR" altLang="en-US" dirty="0"/>
              <a:t>보여주며</a:t>
            </a:r>
            <a:r>
              <a:rPr kumimoji="1" lang="en-US" altLang="ko-KR" dirty="0"/>
              <a:t>) </a:t>
            </a:r>
            <a:r>
              <a:rPr kumimoji="1" lang="ko-KR" altLang="en-US" dirty="0"/>
              <a:t>상대적으로 고르게 </a:t>
            </a:r>
            <a:r>
              <a:rPr kumimoji="1" lang="ko-KR" altLang="en-US" dirty="0" err="1"/>
              <a:t>분포되어있어서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3D</a:t>
            </a:r>
            <a:r>
              <a:rPr kumimoji="1" lang="ko-KR" altLang="en-US" dirty="0"/>
              <a:t>구조를 </a:t>
            </a:r>
            <a:r>
              <a:rPr kumimoji="1" lang="ko-KR" altLang="en-US" dirty="0" err="1"/>
              <a:t>만들때</a:t>
            </a:r>
            <a:r>
              <a:rPr kumimoji="1" lang="en-US" altLang="ko-KR" dirty="0"/>
              <a:t>error</a:t>
            </a:r>
            <a:r>
              <a:rPr kumimoji="1" lang="ko-KR" altLang="en-US" dirty="0"/>
              <a:t>가 적어집니다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366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 저자는 효율적이고 견고한 </a:t>
            </a:r>
            <a:r>
              <a:rPr kumimoji="1" lang="en-US" altLang="ko-Kore-KR" dirty="0"/>
              <a:t>triangulation </a:t>
            </a:r>
            <a:r>
              <a:rPr kumimoji="1" lang="ko-Kore-KR" altLang="en-US" dirty="0"/>
              <a:t>방법을 제안하였습니다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기존의 방법은 모든 쌍을 체크하고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그중 하나가 충반한 각을 가지고 있으면</a:t>
            </a:r>
            <a:r>
              <a:rPr kumimoji="1" lang="en-US" altLang="ko-Kore-KR" dirty="0"/>
              <a:t> multi view </a:t>
            </a:r>
            <a:r>
              <a:rPr kumimoji="1" lang="en-US" altLang="ko-Kore-KR" dirty="0" err="1"/>
              <a:t>triangluation</a:t>
            </a:r>
            <a:r>
              <a:rPr kumimoji="1" lang="ko-Kore-KR" altLang="en-US" dirty="0"/>
              <a:t>을 수행하였습니다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하지만 이는 </a:t>
            </a:r>
            <a:r>
              <a:rPr kumimoji="1" lang="en-US" altLang="ko-Kore-KR" dirty="0"/>
              <a:t>outlier</a:t>
            </a:r>
            <a:r>
              <a:rPr kumimoji="1" lang="ko-Kore-KR" altLang="en-US" dirty="0"/>
              <a:t>에 취약하며 모든쌍을 고려해야해 수행시간이 많이 걸렸습니다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이들은 </a:t>
            </a:r>
            <a:r>
              <a:rPr kumimoji="1" lang="en-US" altLang="ko-Kore-KR" dirty="0"/>
              <a:t>RANSAC method</a:t>
            </a:r>
            <a:r>
              <a:rPr kumimoji="1" lang="ko-Kore-KR" altLang="en-US" dirty="0"/>
              <a:t>를 도입하였습니다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만약 데이터가 이렇게 생겼다고 하였을때 </a:t>
            </a:r>
            <a:r>
              <a:rPr kumimoji="1" lang="en-US" altLang="ko-Kore-KR" dirty="0"/>
              <a:t>mean square error</a:t>
            </a:r>
            <a:r>
              <a:rPr kumimoji="1" lang="ko-Kore-KR" altLang="en-US" dirty="0"/>
              <a:t>로 모델을 피팅하면 모델은 큰 에러를 가지게 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이럴때 가장 많이 </a:t>
            </a:r>
            <a:r>
              <a:rPr kumimoji="1" lang="en-US" altLang="ko-Kore-KR" dirty="0"/>
              <a:t>f</a:t>
            </a:r>
            <a:r>
              <a:rPr kumimoji="1" lang="en-US" altLang="ko-KR" dirty="0"/>
              <a:t>itting </a:t>
            </a:r>
            <a:r>
              <a:rPr kumimoji="1" lang="ko-KR" altLang="en-US" dirty="0"/>
              <a:t>되는 데이터를 기준으로 </a:t>
            </a:r>
            <a:r>
              <a:rPr kumimoji="1" lang="en-US" altLang="ko-KR" dirty="0"/>
              <a:t>fitting</a:t>
            </a:r>
            <a:r>
              <a:rPr kumimoji="1" lang="ko-KR" altLang="en-US" dirty="0"/>
              <a:t>을 하면 오른쪽 그림과 같이 </a:t>
            </a:r>
            <a:r>
              <a:rPr kumimoji="1" lang="en-US" altLang="ko-KR" dirty="0" err="1"/>
              <a:t>inliner</a:t>
            </a:r>
            <a:r>
              <a:rPr kumimoji="1" lang="en-US" altLang="ko-KR" dirty="0"/>
              <a:t> outlier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잘 </a:t>
            </a:r>
            <a:r>
              <a:rPr kumimoji="1" lang="ko-KR" altLang="en-US" dirty="0" err="1"/>
              <a:t>구분할수</a:t>
            </a:r>
            <a:r>
              <a:rPr kumimoji="1" lang="ko-KR" altLang="en-US" dirty="0"/>
              <a:t> 있게 됩니다</a:t>
            </a:r>
            <a:r>
              <a:rPr kumimoji="1" lang="en-US" altLang="ko-KR" dirty="0"/>
              <a:t>.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Iterative </a:t>
            </a:r>
            <a:r>
              <a:rPr kumimoji="1" lang="ko-Kore-KR" altLang="en-US" dirty="0"/>
              <a:t>를 반목하면서</a:t>
            </a:r>
            <a:r>
              <a:rPr kumimoji="1" lang="en-US" altLang="ko-Kore-KR" dirty="0"/>
              <a:t>, max inlier</a:t>
            </a:r>
            <a:r>
              <a:rPr kumimoji="1" lang="ko-Kore-KR" altLang="en-US" dirty="0"/>
              <a:t>이면 그 값을 저장하는 방법으로 </a:t>
            </a:r>
            <a:r>
              <a:rPr kumimoji="1" lang="en-US" altLang="ko-Kore-KR" dirty="0"/>
              <a:t>inline outline</a:t>
            </a:r>
            <a:r>
              <a:rPr kumimoji="1" lang="ko-Kore-KR" altLang="en-US" dirty="0"/>
              <a:t>을 구분하고 </a:t>
            </a:r>
            <a:r>
              <a:rPr kumimoji="1" lang="en-US" altLang="ko-Kore-KR" dirty="0"/>
              <a:t>outlier</a:t>
            </a:r>
            <a:r>
              <a:rPr kumimoji="1" lang="ko-Kore-KR" altLang="en-US" dirty="0"/>
              <a:t>를 제거해주게 됩니다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738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Bundle Adjustment</a:t>
            </a:r>
            <a:r>
              <a:rPr kumimoji="1" lang="ko-Kore-KR" altLang="en-US" dirty="0"/>
              <a:t>부분에서는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부분을 언급합니다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ore-KR" dirty="0"/>
              <a:t>Parameterization </a:t>
            </a:r>
            <a:r>
              <a:rPr kumimoji="1" lang="ko-Kore-KR" altLang="en-US" dirty="0"/>
              <a:t>부분에서는 여러개의 사진같은 경우에는 </a:t>
            </a:r>
            <a:r>
              <a:rPr kumimoji="1" lang="en-US" altLang="ko-Kore-KR" dirty="0"/>
              <a:t>simple</a:t>
            </a:r>
            <a:r>
              <a:rPr kumimoji="1" lang="ko-Kore-KR" altLang="en-US" dirty="0"/>
              <a:t>한 카메라 모델의 왜곡  계수를 사용하였다고 합니다</a:t>
            </a:r>
            <a:r>
              <a:rPr kumimoji="1" lang="en-US" altLang="ko-Kore-KR" dirty="0"/>
              <a:t>. </a:t>
            </a:r>
            <a:r>
              <a:rPr kumimoji="1" lang="en-US" altLang="ko-KR" dirty="0"/>
              <a:t>(</a:t>
            </a:r>
            <a:r>
              <a:rPr kumimoji="1" lang="ko-KR" altLang="en-US" dirty="0"/>
              <a:t>카메라는 </a:t>
            </a:r>
            <a:r>
              <a:rPr kumimoji="1" lang="ko-KR" altLang="en-US" dirty="0" err="1"/>
              <a:t>랜즈가</a:t>
            </a:r>
            <a:r>
              <a:rPr kumimoji="1" lang="ko-KR" altLang="en-US" dirty="0"/>
              <a:t> 있어서 </a:t>
            </a:r>
            <a:r>
              <a:rPr kumimoji="1" lang="ko-KR" altLang="en-US" dirty="0" err="1"/>
              <a:t>랜즈통과하면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꺽이는데</a:t>
            </a:r>
            <a:r>
              <a:rPr kumimoji="1" lang="ko-KR" altLang="en-US" dirty="0"/>
              <a:t> 이를 보정해주는 계수라고 생각하면 된다</a:t>
            </a:r>
            <a:r>
              <a:rPr kumimoji="1" lang="en-US" altLang="ko-KR" dirty="0"/>
              <a:t>.)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Filtering </a:t>
            </a:r>
            <a:r>
              <a:rPr kumimoji="1" lang="ko-Kore-KR" altLang="en-US" dirty="0"/>
              <a:t>부분에서는 </a:t>
            </a:r>
            <a:r>
              <a:rPr kumimoji="1" lang="en-US" altLang="ko-Kore-KR" dirty="0"/>
              <a:t>reprojection error</a:t>
            </a:r>
            <a:r>
              <a:rPr kumimoji="1" lang="ko-Kore-KR" altLang="en-US" dirty="0"/>
              <a:t>가 큰 관측을 필터링하여 </a:t>
            </a:r>
            <a:r>
              <a:rPr kumimoji="1" lang="en-US" altLang="ko-Kore-KR" dirty="0"/>
              <a:t>triangulation angle</a:t>
            </a:r>
            <a:r>
              <a:rPr kumimoji="1" lang="ko-Kore-KR" altLang="en-US" dirty="0"/>
              <a:t>을 조정해준다고 합니다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또한 </a:t>
            </a:r>
            <a:r>
              <a:rPr kumimoji="1" lang="en-US" altLang="ko-Kore-KR" dirty="0"/>
              <a:t>outlier </a:t>
            </a:r>
            <a:r>
              <a:rPr kumimoji="1" lang="ko-Kore-KR" altLang="en-US" dirty="0"/>
              <a:t>관측만 되거나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카메라 내부 파라미터가 잘못된</a:t>
            </a:r>
            <a:r>
              <a:rPr kumimoji="1" lang="en-US" altLang="ko-KR" dirty="0"/>
              <a:t> minimum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수렴하고자 </a:t>
            </a:r>
            <a:r>
              <a:rPr kumimoji="1" lang="ko-KR" altLang="en-US" dirty="0" err="1"/>
              <a:t>하는것을</a:t>
            </a:r>
            <a:r>
              <a:rPr kumimoji="1" lang="ko-KR" altLang="en-US" dirty="0"/>
              <a:t> 방지하고자 초점거리나 </a:t>
            </a:r>
            <a:r>
              <a:rPr kumimoji="1" lang="ko-KR" altLang="en-US" dirty="0" err="1"/>
              <a:t>왜곡변수를</a:t>
            </a:r>
            <a:r>
              <a:rPr kumimoji="1" lang="ko-KR" altLang="en-US" dirty="0"/>
              <a:t> 사전고정법위로 제안하지 않고 자유롭게 최적하 하게 둔다고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Re-triangulation </a:t>
            </a:r>
            <a:r>
              <a:rPr kumimoji="1" lang="ko-Kore-KR" altLang="en-US" dirty="0"/>
              <a:t>부분입니다</a:t>
            </a:r>
            <a:r>
              <a:rPr kumimoji="1" lang="en-US" altLang="ko-Kore-KR" dirty="0"/>
              <a:t>. BA</a:t>
            </a:r>
            <a:r>
              <a:rPr kumimoji="1" lang="ko-Kore-KR" altLang="en-US" dirty="0"/>
              <a:t>는  카메라와 </a:t>
            </a:r>
            <a:r>
              <a:rPr kumimoji="1" lang="en-US" altLang="ko-Kore-KR" dirty="0"/>
              <a:t>point </a:t>
            </a:r>
            <a:r>
              <a:rPr kumimoji="1" lang="en-US" altLang="ko-Kore-KR" dirty="0" err="1"/>
              <a:t>patameter</a:t>
            </a:r>
            <a:r>
              <a:rPr kumimoji="1" lang="ko-Kore-KR" altLang="en-US" dirty="0"/>
              <a:t>들을 크게 개선하기때문에 이 이후에 다시 </a:t>
            </a:r>
            <a:r>
              <a:rPr kumimoji="1" lang="en-US" altLang="ko-Kore-KR" dirty="0"/>
              <a:t>triangulation </a:t>
            </a:r>
            <a:r>
              <a:rPr kumimoji="1" lang="ko-Kore-KR" altLang="en-US" dirty="0"/>
              <a:t>을 수행하면 완성도가 더 증가된다고 합니다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마지막으로 </a:t>
            </a:r>
            <a:r>
              <a:rPr kumimoji="1" lang="en-US" altLang="ko-Kore-KR" dirty="0"/>
              <a:t>BA, retriangulation filtering</a:t>
            </a:r>
            <a:r>
              <a:rPr kumimoji="1" lang="ko-Kore-KR" altLang="en-US" dirty="0"/>
              <a:t>을 계속 </a:t>
            </a:r>
            <a:r>
              <a:rPr kumimoji="1" lang="en-US" altLang="ko-Kore-KR" dirty="0"/>
              <a:t>iterative </a:t>
            </a:r>
            <a:r>
              <a:rPr kumimoji="1" lang="ko-Kore-KR" altLang="en-US" dirty="0"/>
              <a:t>하며 최적화를 진행한다고 합니다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989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Redundant view mining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BA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SFM</a:t>
            </a:r>
            <a:r>
              <a:rPr kumimoji="1" lang="ko-Kore-KR" altLang="en-US" dirty="0"/>
              <a:t>에서 런타임을 많이 잡아먹는 </a:t>
            </a:r>
            <a:r>
              <a:rPr kumimoji="1" lang="en-US" altLang="ko-Kore-KR" dirty="0"/>
              <a:t>bottleneck </a:t>
            </a:r>
            <a:r>
              <a:rPr kumimoji="1" lang="ko-Kore-KR" altLang="en-US" dirty="0"/>
              <a:t>과정입니다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그래서 여러대의 카메라를 다 고려하지 않고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이들을 </a:t>
            </a:r>
            <a:r>
              <a:rPr kumimoji="1" lang="en-US" altLang="ko-Kore-KR" dirty="0"/>
              <a:t>clustering </a:t>
            </a:r>
            <a:r>
              <a:rPr kumimoji="1" lang="ko-Kore-KR" altLang="en-US" dirty="0"/>
              <a:t>아여 그룹으로 묶어줍니다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그래서 많은 카메라를 고려하는것이 아니라</a:t>
            </a:r>
            <a:r>
              <a:rPr kumimoji="1" lang="en-US" altLang="ko-Kore-KR" dirty="0"/>
              <a:t>, overlap</a:t>
            </a:r>
            <a:r>
              <a:rPr kumimoji="1" lang="ko-Kore-KR" altLang="en-US" dirty="0"/>
              <a:t>된 카메라 그룹을 고려하기 때문에</a:t>
            </a:r>
            <a:r>
              <a:rPr kumimoji="1" lang="en-US" altLang="ko-Kore-KR" dirty="0"/>
              <a:t>, computational time</a:t>
            </a:r>
            <a:r>
              <a:rPr kumimoji="1" lang="ko-Kore-KR" altLang="en-US" dirty="0"/>
              <a:t>이 줄어든다고 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2086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성능부분입니다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당시 </a:t>
            </a:r>
            <a:r>
              <a:rPr kumimoji="1" lang="en-US" altLang="ko-Kore-KR" dirty="0" err="1"/>
              <a:t>sota</a:t>
            </a:r>
            <a:r>
              <a:rPr kumimoji="1" lang="en-US" altLang="ko-Kore-KR" dirty="0"/>
              <a:t> algorithm</a:t>
            </a:r>
            <a:r>
              <a:rPr kumimoji="1" lang="ko-Kore-KR" altLang="en-US" dirty="0"/>
              <a:t>인 </a:t>
            </a:r>
            <a:r>
              <a:rPr kumimoji="1" lang="en-US" altLang="ko-Kore-KR" dirty="0"/>
              <a:t>bundler</a:t>
            </a:r>
            <a:r>
              <a:rPr kumimoji="1" lang="ko-Kore-KR" altLang="en-US" dirty="0"/>
              <a:t>와 비교를 하였습니다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런타임의 경우는 </a:t>
            </a:r>
            <a:r>
              <a:rPr kumimoji="1" lang="en-US" altLang="ko-Kore-KR" dirty="0"/>
              <a:t>triangulation</a:t>
            </a:r>
            <a:r>
              <a:rPr kumimoji="1" lang="ko-Kore-KR" altLang="en-US" dirty="0"/>
              <a:t>과 </a:t>
            </a:r>
            <a:r>
              <a:rPr kumimoji="1" lang="en-US" altLang="ko-Kore-KR" dirty="0" err="1"/>
              <a:t>ba</a:t>
            </a:r>
            <a:r>
              <a:rPr kumimoji="1" lang="ko-Kore-KR" altLang="en-US" dirty="0"/>
              <a:t>부분이서 시간이 줄어든것을 확인할수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전체적으로 비교했을때 </a:t>
            </a:r>
            <a:r>
              <a:rPr kumimoji="1" lang="en-US" altLang="ko-Kore-KR" dirty="0"/>
              <a:t>3</a:t>
            </a:r>
            <a:r>
              <a:rPr kumimoji="1" lang="en-US" altLang="ko-KR" dirty="0"/>
              <a:t>0</a:t>
            </a:r>
            <a:r>
              <a:rPr kumimoji="1" lang="ko-KR" altLang="en-US" dirty="0"/>
              <a:t>퍼센트 정도 런타임이 </a:t>
            </a:r>
            <a:r>
              <a:rPr kumimoji="1" lang="ko-KR" altLang="en-US" dirty="0" err="1"/>
              <a:t>감소한것을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확인할수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정확성 견고성 부분입니다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독일의 젠다르멘 마르크트 사진들을 </a:t>
            </a:r>
            <a:r>
              <a:rPr kumimoji="1" lang="en-US" altLang="ko-Kore-KR" dirty="0"/>
              <a:t>3D</a:t>
            </a:r>
            <a:r>
              <a:rPr kumimoji="1" lang="ko-Kore-KR" altLang="en-US" dirty="0"/>
              <a:t>구조로 복원한것입니다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더 세밀하고 정확하게 표현된것을 확인할수 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결론적으로 이 논문은 기존의 </a:t>
            </a:r>
            <a:r>
              <a:rPr kumimoji="1" lang="en-US" altLang="ko-Kore-KR" dirty="0"/>
              <a:t>SFM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computational time</a:t>
            </a:r>
            <a:r>
              <a:rPr kumimoji="1" lang="ko-Kore-KR" altLang="en-US" dirty="0"/>
              <a:t>을 감소시키고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더 정확한 </a:t>
            </a:r>
            <a:r>
              <a:rPr kumimoji="1" lang="en-US" altLang="ko-Kore-KR" dirty="0"/>
              <a:t>3D</a:t>
            </a:r>
            <a:r>
              <a:rPr kumimoji="1" lang="ko-Kore-KR" altLang="en-US" dirty="0"/>
              <a:t>구조를 생성할수 있게 성능을 개선시킨것이 </a:t>
            </a:r>
            <a:r>
              <a:rPr kumimoji="1" lang="en-US" altLang="ko-Kore-KR" dirty="0"/>
              <a:t>contribution</a:t>
            </a:r>
            <a:r>
              <a:rPr kumimoji="1" lang="ko-Kore-KR" altLang="en-US" dirty="0"/>
              <a:t>이라고 할수 있겠습니다</a:t>
            </a:r>
            <a:r>
              <a:rPr kumimoji="1" lang="en-US" altLang="ko-Kore-KR" dirty="0"/>
              <a:t>. 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3147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95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SFM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structure from motion 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줄임말로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차원인 이미지로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구조를 재구성 </a:t>
            </a:r>
            <a:r>
              <a:rPr kumimoji="1" lang="ko-KR" altLang="en-US" dirty="0" err="1"/>
              <a:t>하는것을</a:t>
            </a:r>
            <a:r>
              <a:rPr kumimoji="1" lang="ko-KR" altLang="en-US" dirty="0"/>
              <a:t> 의미합니다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아래의 참고 그림과 같이 </a:t>
            </a:r>
            <a:r>
              <a:rPr kumimoji="1" lang="ko-KR" altLang="en-US" dirty="0" err="1"/>
              <a:t>여러장의</a:t>
            </a:r>
            <a:r>
              <a:rPr kumimoji="1" lang="ko-KR" altLang="en-US" dirty="0"/>
              <a:t> 석상의 사진으로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석상 구조를 만들어 </a:t>
            </a:r>
            <a:r>
              <a:rPr kumimoji="1" lang="ko-KR" altLang="en-US" dirty="0" err="1"/>
              <a:t>낸것을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볼수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33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저자들의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contribution</a:t>
            </a:r>
            <a:r>
              <a:rPr kumimoji="1" lang="ko-KR" altLang="en-US" dirty="0"/>
              <a:t>을 보기 앞서 기존의 </a:t>
            </a:r>
            <a:r>
              <a:rPr kumimoji="1" lang="en-US" altLang="ko-KR" dirty="0"/>
              <a:t>SMF</a:t>
            </a:r>
            <a:r>
              <a:rPr kumimoji="1" lang="ko-KR" altLang="en-US" dirty="0"/>
              <a:t> 방법에 대해 리뷰해보겠습니다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SMF</a:t>
            </a:r>
            <a:r>
              <a:rPr kumimoji="1" lang="ko-KR" altLang="en-US" dirty="0"/>
              <a:t>는 크게 </a:t>
            </a:r>
            <a:r>
              <a:rPr kumimoji="1" lang="en-US" altLang="ko-KR" dirty="0"/>
              <a:t>correspondence</a:t>
            </a:r>
            <a:r>
              <a:rPr kumimoji="1" lang="ko-KR" altLang="en-US" dirty="0"/>
              <a:t> </a:t>
            </a:r>
            <a:r>
              <a:rPr kumimoji="1" lang="en-US" altLang="ko-KR" dirty="0"/>
              <a:t>search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incremental reconstruction </a:t>
            </a:r>
            <a:r>
              <a:rPr kumimoji="1" lang="ko-KR" altLang="en-US" dirty="0"/>
              <a:t>두가지 파트로 나뉘게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Correspondence search</a:t>
            </a:r>
            <a:r>
              <a:rPr kumimoji="1" lang="ko-KR" altLang="en-US" dirty="0"/>
              <a:t> 박스에 이미지가 들어오게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그러면 우선</a:t>
            </a:r>
            <a:endParaRPr kumimoji="1" lang="en-US" altLang="ko-KR" dirty="0"/>
          </a:p>
          <a:p>
            <a:r>
              <a:rPr kumimoji="1" lang="en-US" altLang="ko-KR" dirty="0"/>
              <a:t>Feature Extraction </a:t>
            </a:r>
            <a:r>
              <a:rPr kumimoji="1" lang="ko-KR" altLang="en-US" dirty="0"/>
              <a:t>을 수행하게 </a:t>
            </a:r>
            <a:r>
              <a:rPr kumimoji="1" lang="ko-KR" altLang="en-US" dirty="0" err="1"/>
              <a:t>되믄데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 추출합니다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다음 추출한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을 매칭 시켜줍니다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Geometric verification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Epipolar</a:t>
            </a:r>
            <a:r>
              <a:rPr kumimoji="1" lang="en-US" altLang="ko-KR" dirty="0"/>
              <a:t> geometry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각 </a:t>
            </a:r>
            <a:r>
              <a:rPr kumimoji="1" lang="ko-KR" altLang="en-US" dirty="0" err="1"/>
              <a:t>이미지간의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correspondence</a:t>
            </a:r>
            <a:r>
              <a:rPr kumimoji="1" lang="ko-KR" altLang="en-US" dirty="0"/>
              <a:t> 시켜줍니다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바꿈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잘못된 매칭이 있는지 확인해줍니다</a:t>
            </a:r>
            <a:r>
              <a:rPr kumimoji="1" lang="en-US" altLang="ko-KR" dirty="0"/>
              <a:t>.)</a:t>
            </a:r>
          </a:p>
          <a:p>
            <a:endParaRPr kumimoji="1" lang="en-US" altLang="ko-KR" dirty="0"/>
          </a:p>
          <a:p>
            <a:r>
              <a:rPr kumimoji="1" lang="ko-Kore-KR" altLang="en-US" dirty="0"/>
              <a:t>그후</a:t>
            </a:r>
            <a:r>
              <a:rPr kumimoji="1" lang="ko-KR" altLang="en-US" dirty="0"/>
              <a:t> </a:t>
            </a:r>
            <a:r>
              <a:rPr kumimoji="1" lang="en-US" altLang="ko-KR" dirty="0"/>
              <a:t>Incremental reconstruction </a:t>
            </a:r>
            <a:r>
              <a:rPr kumimoji="1" lang="ko-KR" altLang="en-US" dirty="0"/>
              <a:t>박스에 들어가</a:t>
            </a:r>
            <a:r>
              <a:rPr kumimoji="1" lang="en-US" altLang="ko-KR" dirty="0"/>
              <a:t> Image </a:t>
            </a:r>
            <a:r>
              <a:rPr kumimoji="1" lang="en-US" altLang="ko-KR" dirty="0" err="1"/>
              <a:t>registraion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후 </a:t>
            </a:r>
            <a:r>
              <a:rPr kumimoji="1" lang="en-US" altLang="ko-KR" dirty="0" err="1"/>
              <a:t>Triagulation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파트에서 점들을 </a:t>
            </a:r>
            <a:r>
              <a:rPr kumimoji="1" lang="en-US" altLang="ko-KR" dirty="0"/>
              <a:t>3D</a:t>
            </a:r>
            <a:r>
              <a:rPr kumimoji="1" lang="ko-KR" altLang="en-US" dirty="0"/>
              <a:t>상에 찍어줍니다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그다음</a:t>
            </a:r>
            <a:r>
              <a:rPr kumimoji="1" lang="ko-KR" altLang="en-US" dirty="0"/>
              <a:t> </a:t>
            </a:r>
            <a:r>
              <a:rPr kumimoji="1" lang="en-US" altLang="ko-KR" dirty="0"/>
              <a:t>Bundle adjustment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outlier filtering</a:t>
            </a:r>
            <a:r>
              <a:rPr kumimoji="1" lang="ko-KR" altLang="en-US" dirty="0"/>
              <a:t>기법을 통해 </a:t>
            </a:r>
            <a:r>
              <a:rPr kumimoji="1" lang="en-US" altLang="ko-KR" dirty="0"/>
              <a:t>error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줄여주게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이러한 기법을 이미지가 </a:t>
            </a:r>
            <a:r>
              <a:rPr kumimoji="1" lang="ko-KR" altLang="en-US" dirty="0" err="1"/>
              <a:t>들어올때마다</a:t>
            </a:r>
            <a:r>
              <a:rPr kumimoji="1" lang="ko-KR" altLang="en-US" dirty="0"/>
              <a:t> 반복하여 </a:t>
            </a:r>
            <a:r>
              <a:rPr kumimoji="1" lang="en-US" altLang="ko-KR" dirty="0"/>
              <a:t>3D</a:t>
            </a:r>
            <a:r>
              <a:rPr kumimoji="1" lang="ko-KR" altLang="en-US" dirty="0"/>
              <a:t>모형을 생성해 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517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하나하나 과정을 자세하게 살펴보겠습니다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우선 </a:t>
            </a:r>
            <a:r>
              <a:rPr kumimoji="1" lang="en-US" altLang="ko-Kore-KR" dirty="0"/>
              <a:t>feature extraction</a:t>
            </a:r>
            <a:r>
              <a:rPr kumimoji="1" lang="ko-Kore-KR" altLang="en-US" dirty="0"/>
              <a:t>에서 </a:t>
            </a:r>
            <a:r>
              <a:rPr kumimoji="1" lang="en-US" altLang="ko-Kore-KR" dirty="0"/>
              <a:t>L</a:t>
            </a:r>
            <a:r>
              <a:rPr kumimoji="1" lang="ko-Kore-KR" altLang="en-US" dirty="0"/>
              <a:t>개의 </a:t>
            </a:r>
            <a:r>
              <a:rPr kumimoji="1" lang="en-US" altLang="ko-Kore-KR" dirty="0"/>
              <a:t>input image</a:t>
            </a:r>
            <a:r>
              <a:rPr kumimoji="1" lang="ko-Kore-KR" altLang="en-US" dirty="0"/>
              <a:t>를 받습니다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그다음 앞서 설명한</a:t>
            </a:r>
            <a:r>
              <a:rPr kumimoji="1" lang="en-US" altLang="ko-Kore-KR" dirty="0"/>
              <a:t> sift</a:t>
            </a:r>
            <a:r>
              <a:rPr kumimoji="1" lang="ko-Kore-KR" altLang="en-US" dirty="0"/>
              <a:t>와 같은 방법등으로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들을 뽑아냅니다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0483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Maching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과정에서는 다른 이미지에서의 두점이 비슷한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를 가지고 있고 그러한 점들이 충분히 많으면 </a:t>
            </a:r>
            <a:r>
              <a:rPr kumimoji="1" lang="en-US" altLang="ko-Kore-KR" dirty="0"/>
              <a:t>overlap </a:t>
            </a:r>
            <a:r>
              <a:rPr kumimoji="1" lang="ko-Kore-KR" altLang="en-US" dirty="0"/>
              <a:t>시키며 두 점들을 </a:t>
            </a:r>
            <a:r>
              <a:rPr kumimoji="1" lang="en-US" altLang="ko-Kore-KR" dirty="0"/>
              <a:t>matching  </a:t>
            </a:r>
            <a:r>
              <a:rPr kumimoji="1" lang="ko-Kore-KR" altLang="en-US" dirty="0"/>
              <a:t>해줍니다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</a:t>
            </a:r>
            <a:endParaRPr kumimoji="1" lang="en-US" altLang="ko-Kore-KR" dirty="0"/>
          </a:p>
          <a:p>
            <a:r>
              <a:rPr kumimoji="1" lang="en-US" altLang="ko-Kore-KR" dirty="0"/>
              <a:t>Naïve </a:t>
            </a:r>
            <a:r>
              <a:rPr kumimoji="1" lang="ko-Kore-KR" altLang="en-US" dirty="0"/>
              <a:t>하게 </a:t>
            </a:r>
            <a:r>
              <a:rPr kumimoji="1" lang="en-US" altLang="ko-Kore-KR" dirty="0"/>
              <a:t>matching </a:t>
            </a:r>
            <a:r>
              <a:rPr kumimoji="1" lang="ko-Kore-KR" altLang="en-US" dirty="0"/>
              <a:t>과정을 진행한 시간복잡도는 </a:t>
            </a:r>
            <a:r>
              <a:rPr kumimoji="1" lang="en-US" altLang="ko-Kore-KR" dirty="0"/>
              <a:t>o(ni^2 nf^2)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이를 개선한 방법들도 논문에 </a:t>
            </a:r>
            <a:r>
              <a:rPr kumimoji="1" lang="en-US" altLang="ko-Kore-KR" dirty="0"/>
              <a:t>reference</a:t>
            </a:r>
            <a:r>
              <a:rPr kumimoji="1" lang="ko-Kore-KR" altLang="en-US" dirty="0"/>
              <a:t>가 달려 소개되어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950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 다음 스텝은 </a:t>
            </a:r>
            <a:r>
              <a:rPr kumimoji="1" lang="en-US" altLang="ko-Kore-KR" dirty="0"/>
              <a:t>geometric verification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이전의 스텝에서 잘못된 </a:t>
            </a:r>
            <a:r>
              <a:rPr kumimoji="1" lang="en-US" altLang="ko-Kore-KR" dirty="0"/>
              <a:t>correspondence</a:t>
            </a:r>
            <a:r>
              <a:rPr kumimoji="1" lang="ko-Kore-KR" altLang="en-US" dirty="0"/>
              <a:t>를 매칭했을수도 있기때문에 이를 확인하는 스텝입니다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이미지간의 변환을 추정할수 있는 경우</a:t>
            </a:r>
            <a:r>
              <a:rPr kumimoji="1" lang="en-US" altLang="ko-Kore-KR" dirty="0"/>
              <a:t>, geometrically verified</a:t>
            </a:r>
            <a:r>
              <a:rPr kumimoji="1" lang="ko-Kore-KR" altLang="en-US" dirty="0"/>
              <a:t> 되었다고 간주합니다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이때 </a:t>
            </a:r>
            <a:r>
              <a:rPr kumimoji="1" lang="en-US" altLang="ko-Kore-KR" dirty="0"/>
              <a:t>geometrically verified</a:t>
            </a:r>
            <a:r>
              <a:rPr kumimoji="1" lang="ko-Kore-KR" altLang="en-US" dirty="0"/>
              <a:t> 를 판별하기 위해 </a:t>
            </a:r>
            <a:r>
              <a:rPr kumimoji="1" lang="en-US" altLang="ko-Kore-KR" dirty="0" err="1"/>
              <a:t>epipolar</a:t>
            </a:r>
            <a:r>
              <a:rPr kumimoji="1" lang="en-US" altLang="ko-Kore-KR" dirty="0"/>
              <a:t> geometry</a:t>
            </a:r>
            <a:r>
              <a:rPr kumimoji="1" lang="ko-Kore-KR" altLang="en-US" dirty="0"/>
              <a:t>를 사용합니다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2777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이때 사용하는 방법이 </a:t>
            </a:r>
            <a:r>
              <a:rPr kumimoji="1" lang="en-US" altLang="ko-Kore-KR" dirty="0" err="1"/>
              <a:t>epipolar</a:t>
            </a:r>
            <a:r>
              <a:rPr kumimoji="1" lang="en-US" altLang="ko-Kore-KR" dirty="0"/>
              <a:t> geometry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이에 관한 내용이 정말 많지만 간략하게 알아보겠습니다</a:t>
            </a:r>
            <a:r>
              <a:rPr kumimoji="1" lang="en-US" altLang="ko-Kore-KR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한 물체의 점 </a:t>
            </a:r>
            <a:r>
              <a:rPr kumimoji="1" lang="en-US" altLang="ko-Kore-KR" dirty="0"/>
              <a:t>P </a:t>
            </a:r>
            <a:r>
              <a:rPr kumimoji="1" lang="ko-Kore-KR" altLang="en-US" dirty="0"/>
              <a:t>가 있다고 할때</a:t>
            </a:r>
            <a:r>
              <a:rPr kumimoji="1" lang="en-US" altLang="ko-Kore-KR" dirty="0"/>
              <a:t>, A</a:t>
            </a:r>
            <a:r>
              <a:rPr kumimoji="1" lang="ko-Kore-KR" altLang="en-US" dirty="0"/>
              <a:t> 카메라로는 점</a:t>
            </a:r>
            <a:r>
              <a:rPr kumimoji="1" lang="en-US" altLang="ko-Kore-KR" dirty="0"/>
              <a:t>p</a:t>
            </a:r>
            <a:r>
              <a:rPr kumimoji="1" lang="ko-Kore-KR" altLang="en-US" dirty="0"/>
              <a:t>가 </a:t>
            </a:r>
            <a:r>
              <a:rPr kumimoji="1" lang="en-US" altLang="ko-Kore-KR" dirty="0"/>
              <a:t>B</a:t>
            </a:r>
            <a:r>
              <a:rPr kumimoji="1" lang="ko-Kore-KR" altLang="en-US" dirty="0"/>
              <a:t>카메라로는 점 </a:t>
            </a:r>
            <a:r>
              <a:rPr kumimoji="1" lang="en-US" altLang="ko-Kore-KR" dirty="0"/>
              <a:t>p’</a:t>
            </a:r>
            <a:r>
              <a:rPr kumimoji="1" lang="ko-Kore-KR" altLang="en-US" dirty="0"/>
              <a:t>가 되었습니다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이때 까메라의 원점이 있다고 할때 이두점을 연결하면 각 이미지평면과 만나는점을 </a:t>
            </a:r>
            <a:r>
              <a:rPr kumimoji="1" lang="en-US" altLang="ko-Kore-KR" dirty="0" err="1"/>
              <a:t>epipole</a:t>
            </a:r>
            <a:r>
              <a:rPr kumimoji="1" lang="ko-Kore-KR" altLang="en-US" dirty="0"/>
              <a:t>이라고 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투영점과 이들을 연결시킨 선을 </a:t>
            </a:r>
            <a:r>
              <a:rPr kumimoji="1" lang="en-US" altLang="ko-Kore-KR" dirty="0" err="1"/>
              <a:t>epiline</a:t>
            </a:r>
            <a:r>
              <a:rPr kumimoji="1" lang="ko-Kore-KR" altLang="en-US" dirty="0"/>
              <a:t>이라고 합니다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또한  카메라의 두 위치관계를 알고있어 이들의 관계를 </a:t>
            </a:r>
            <a:r>
              <a:rPr kumimoji="1" lang="en-US" altLang="ko-Kore-KR" dirty="0" err="1"/>
              <a:t>R|t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로 표현할수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이는 </a:t>
            </a:r>
            <a:r>
              <a:rPr kumimoji="1" lang="en-US" altLang="ko-Kore-KR" dirty="0" err="1"/>
              <a:t>icp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때 찾았던 변환행렬과 같이 </a:t>
            </a:r>
            <a:r>
              <a:rPr kumimoji="1" lang="en-US" altLang="ko-Kore-KR" dirty="0"/>
              <a:t>rotation matrix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translation vector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en-US" altLang="ko-Kore-KR" dirty="0" err="1"/>
              <a:t>R|t</a:t>
            </a:r>
            <a:r>
              <a:rPr kumimoji="1" lang="ko-Kore-KR" altLang="en-US" dirty="0"/>
              <a:t>를 알고있을때 점 </a:t>
            </a:r>
            <a:r>
              <a:rPr kumimoji="1" lang="en-US" altLang="ko-Kore-KR" dirty="0"/>
              <a:t>p</a:t>
            </a:r>
            <a:r>
              <a:rPr kumimoji="1" lang="ko-Kore-KR" altLang="en-US" dirty="0"/>
              <a:t>에 대응되는 </a:t>
            </a:r>
            <a:r>
              <a:rPr kumimoji="1" lang="en-US" altLang="ko-Kore-KR" dirty="0"/>
              <a:t>p’</a:t>
            </a:r>
            <a:r>
              <a:rPr kumimoji="1" lang="ko-Kore-KR" altLang="en-US" dirty="0"/>
              <a:t>의 좌표를 구하는 문제를 생각할때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점 </a:t>
            </a:r>
            <a:r>
              <a:rPr kumimoji="1" lang="en-US" altLang="ko-Kore-KR" dirty="0"/>
              <a:t>P</a:t>
            </a:r>
            <a:r>
              <a:rPr kumimoji="1" lang="ko-Kore-KR" altLang="en-US" dirty="0"/>
              <a:t>까지 거리를 몰라 유일하게 결정할수 없습니다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하지만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의 원점과 </a:t>
            </a:r>
            <a:r>
              <a:rPr kumimoji="1" lang="en-US" altLang="ko-Kore-KR" dirty="0"/>
              <a:t>p</a:t>
            </a:r>
            <a:r>
              <a:rPr kumimoji="1" lang="ko-Kore-KR" altLang="en-US" dirty="0"/>
              <a:t>를 연결시키는 직선에 존재한다는 것을 알고있기때문에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 직선을 </a:t>
            </a:r>
            <a:r>
              <a:rPr kumimoji="1" lang="en-US" altLang="ko-Kore-KR" dirty="0"/>
              <a:t>B</a:t>
            </a:r>
            <a:r>
              <a:rPr kumimoji="1" lang="ko-Kore-KR" altLang="en-US" dirty="0"/>
              <a:t>에 투영시키면 </a:t>
            </a:r>
            <a:r>
              <a:rPr kumimoji="1" lang="en-US" altLang="ko-Kore-KR" dirty="0"/>
              <a:t>p’</a:t>
            </a:r>
            <a:r>
              <a:rPr kumimoji="1" lang="ko-Kore-KR" altLang="en-US" dirty="0"/>
              <a:t>가 투영된 직선위에 있다는것을 알수 있습니다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이떄 한 이미지에서 다른 이미지로 대응되는 직선들을 계산해주는 행렬이 </a:t>
            </a:r>
            <a:r>
              <a:rPr kumimoji="1" lang="en-US" altLang="ko-Kore-KR" dirty="0"/>
              <a:t>essential matrix</a:t>
            </a:r>
            <a:r>
              <a:rPr kumimoji="1" lang="en-US" altLang="ko-KR" dirty="0"/>
              <a:t>, fundamental matrix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Fundamental matrix</a:t>
            </a:r>
            <a:r>
              <a:rPr kumimoji="1" lang="ko-KR" altLang="en-US" dirty="0"/>
              <a:t>는 카메라의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까지 포함한 두 이미지의 픽셀 좌표 사이 관계 행렬이고</a:t>
            </a:r>
            <a:r>
              <a:rPr kumimoji="1" lang="en-US" altLang="ko-KR" dirty="0"/>
              <a:t>, essential matrix</a:t>
            </a:r>
            <a:r>
              <a:rPr kumimoji="1" lang="ko-KR" altLang="en-US" dirty="0"/>
              <a:t>는 카메라 </a:t>
            </a:r>
            <a:r>
              <a:rPr kumimoji="1" lang="ko-KR" altLang="en-US" dirty="0" err="1"/>
              <a:t>파라미터를</a:t>
            </a:r>
            <a:r>
              <a:rPr kumimoji="1" lang="ko-KR" altLang="en-US" dirty="0"/>
              <a:t> 포함하지 않은 행렬입니다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이둘은 점 </a:t>
            </a:r>
            <a:r>
              <a:rPr kumimoji="1" lang="en-US" altLang="ko-Kore-KR" dirty="0"/>
              <a:t>p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p’</a:t>
            </a:r>
            <a:r>
              <a:rPr kumimoji="1" lang="ko-Kore-KR" altLang="en-US" dirty="0"/>
              <a:t>에서 이러한 성질을 만족시킵니다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이를 이용해 앞에서 </a:t>
            </a:r>
            <a:r>
              <a:rPr kumimoji="1" lang="en-US" altLang="ko-Kore-KR" dirty="0"/>
              <a:t>matching </a:t>
            </a:r>
            <a:r>
              <a:rPr kumimoji="1" lang="ko-Kore-KR" altLang="en-US" dirty="0"/>
              <a:t>된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들이 얼마나 잘 매칭되었는지 행렬로 테스트를 하여 </a:t>
            </a:r>
            <a:r>
              <a:rPr kumimoji="1" lang="en-US" altLang="ko-Kore-KR" sz="1200" dirty="0"/>
              <a:t>Geometric verification</a:t>
            </a:r>
            <a:r>
              <a:rPr kumimoji="1" lang="ko-Kore-KR" altLang="en-US" sz="1200" dirty="0"/>
              <a:t>를 수행하게 됩니다</a:t>
            </a:r>
            <a:r>
              <a:rPr kumimoji="1" lang="en-US" altLang="ko-Kore-KR" sz="1200" dirty="0"/>
              <a:t>.</a:t>
            </a:r>
          </a:p>
          <a:p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300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그다음은 </a:t>
            </a:r>
            <a:r>
              <a:rPr kumimoji="1" lang="en-US" altLang="ko-Kore-KR" dirty="0"/>
              <a:t>Incremental reconstruction </a:t>
            </a:r>
            <a:r>
              <a:rPr kumimoji="1" lang="ko-Kore-KR" altLang="en-US" dirty="0"/>
              <a:t>박스입니다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처음에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-view reconstruction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모델을 초기화 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정확한 재구성을 </a:t>
            </a:r>
            <a:r>
              <a:rPr kumimoji="1" lang="ko-KR" altLang="en-US" dirty="0" err="1"/>
              <a:t>할수있게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dense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region</a:t>
            </a:r>
            <a:r>
              <a:rPr kumimoji="1" lang="ko-KR" altLang="en-US" dirty="0"/>
              <a:t>에서 시작하여야 합니다</a:t>
            </a:r>
            <a:r>
              <a:rPr kumimoji="1" lang="en-US" altLang="ko-KR" dirty="0"/>
              <a:t>. 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그다음은 </a:t>
            </a:r>
            <a:r>
              <a:rPr kumimoji="1" lang="en-US" altLang="ko-Kore-KR" dirty="0"/>
              <a:t>image registration </a:t>
            </a:r>
            <a:r>
              <a:rPr kumimoji="1" lang="ko-Kore-KR" altLang="en-US" dirty="0"/>
              <a:t>으로 현재 모델에 새로운 이미지를 </a:t>
            </a:r>
            <a:r>
              <a:rPr kumimoji="1" lang="en-US" altLang="ko-Kore-KR" dirty="0"/>
              <a:t>register </a:t>
            </a:r>
            <a:r>
              <a:rPr kumimoji="1" lang="ko-Kore-KR" altLang="en-US" dirty="0"/>
              <a:t>하게 됩니다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</a:t>
            </a:r>
            <a:r>
              <a:rPr kumimoji="1" lang="en-US" altLang="ko-Kore-KR" dirty="0" err="1"/>
              <a:t>Pnp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문제 </a:t>
            </a:r>
            <a:r>
              <a:rPr kumimoji="1" lang="en-US" altLang="ko-Kore-KR" dirty="0"/>
              <a:t>: intrinsic parameter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3d, 2d points -&gt; </a:t>
            </a:r>
            <a:r>
              <a:rPr kumimoji="1" lang="ko-Kore-KR" altLang="en-US" dirty="0"/>
              <a:t>피사체로부터 카메라의 </a:t>
            </a:r>
            <a:r>
              <a:rPr kumimoji="1" lang="en-US" altLang="ko-Kore-KR" dirty="0"/>
              <a:t>orientation, position</a:t>
            </a:r>
            <a:r>
              <a:rPr kumimoji="1" lang="ko-Kore-KR" altLang="en-US" dirty="0"/>
              <a:t>값 알아냄</a:t>
            </a:r>
            <a:r>
              <a:rPr kumimoji="1" lang="en-US" altLang="ko-Kore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871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Triangulation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이미지 평면 사이의 기하학적 관계가 주어지고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주어지고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이미지 평면상의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매칭쌍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 p'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주어지면 이로부터 원래의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공간좌표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추종하는 방법입니다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kumimoji="1" lang="en-US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이미지가 들어오면 그 이미지는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가지고 있고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triangulation 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과정으로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구조에 더해져 더욱 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안정성있고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밀도높은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만들게 됩니다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kumimoji="1" lang="en-US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아래그림에서 보면 두 이미지의 위치관계에 따라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 off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있습니다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이미지에서 관찰하는 좌표의 오차가 존재하기 때문에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 부분은 점이아닌 마름모 형태를 띄게 됩니다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그림을 보시면 두 이미지가 겹치는 부분이 없어서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matching 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어렵지만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triangulation 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마름모 넓이가 작아 성능이 좋습니다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오른쪽 보면 겹치는 부분이 많아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matching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쉽지만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마름모 영역이 늘어져 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triangulation </a:t>
            </a:r>
            <a:r>
              <a:rPr kumimoji="1" lang="ko-Kore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매칭하기 어렵습니다</a:t>
            </a:r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E1AEB-FB09-E349-A395-677C80602D8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632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79FDD-FD02-3047-BD69-47570714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DE8632-A7FF-AF4C-81B8-8E2DA7F55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A27C-63CE-AD46-8283-4B30D185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36A14-4F1A-574E-ADC6-7E7489D8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1DCC9-F26A-E44D-B755-8D5609DF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711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E83D8-5C7A-3749-B23B-888D63CE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3C3E79-113C-FD49-8547-546496743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FEFBA-2404-0545-97E1-7D7C25FD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04449-1545-3C49-8581-BAD9DD1F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D5D19C-4163-F345-98D8-3C98270E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31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9867A8-C92F-794A-B881-50BD9A6EE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6EFC24-AF05-6847-B912-F4C8556C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C9B5D-5D9C-354A-96AA-B55552B8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6EE43-FB86-A547-A9E8-B2DFD820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DF3ED-B517-6E48-8692-98D4751D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782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49512-A590-1449-BBB5-86AF2BC2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3165A-6BCB-444C-B402-44C636354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B0502-D1DF-424F-A020-BDBB6B2A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545DD-6F80-7645-ADFA-C21E053D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88B49-A21A-8E4C-915F-00055A74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429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EEA41-FF78-3540-AC01-BBB18686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880FC-26DE-FF41-AE44-C219EE889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D0F6F-B83C-C047-A43E-5CF113EA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1B8AF-D2AD-7D44-9003-469A3FF9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5C6AE-5588-2145-A507-F48EBA8D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117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3840B-3B4F-1B40-BDA3-26EADDA0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6B90E-0390-0547-88B7-367C63F48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57D482-9C9F-4144-AD8A-EB382C626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B0C27F-0E4C-DB44-9B57-4FFB1D80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EFB31C-EE9C-8845-8127-09451EEE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F49C68-454B-B94A-A763-0D653347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542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E70FB-BC7D-D041-8FF2-EE664C2C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DF7D1F-EF7A-BB4E-A219-11FEF9A18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6B0456-1CA1-CF47-8AC5-C871328A6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C9057-CCDE-2E4F-90A1-F2614E917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FB340B-2D38-0A45-A3E2-22001FF2A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E8730B-00F3-9E44-95F1-29D9EB1A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8D214D-C679-8147-903B-DA233D19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564913-A5B6-9048-A0FD-27EDBC27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02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70AA5-8A30-6A41-B7CC-7ADBAA0F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9BD8A5-77E7-0748-9C0A-29ECE1F5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0594AB-9648-4D48-9A1E-269A8652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16229A-F594-4F4C-98A1-15F9D986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5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876D5F-193E-1245-B871-A94181DC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484384-768B-354D-A1CC-2BD25AAF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BF8A9-9DF1-C24E-9602-A22E0736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05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37C76-624A-7B41-82F7-62690320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1AF1C-D2CF-2646-9321-9BA4DF9F8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F7B3C7-35AD-A344-9007-8DFFA64CB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6BAF41-E950-9045-8CF7-1611483B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2BDD82-A3EC-544B-AE0D-EE9B1A49B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2BAFC4-8A4A-B042-8938-36F7E538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73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C413D-9F17-D54A-A4C7-74D6C7CE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EBD7E4-77FA-6745-91CE-301C27D51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E8257-E927-9749-9F3B-06D9BFA18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173AD1-33D1-8D41-866C-BDE9CA6B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028CD-95D5-A748-AC69-827CC074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C55F1C-6A4D-D042-A094-5ECB7C2C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2868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89EFFC-76BD-D443-8BE6-D5AB75EF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92DC7D-ABC1-854B-917D-2D10AFBE0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43E2D-F97F-9748-AF2E-249C3065E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310CB-AC13-7448-B1B6-CAB8FBE40470}" type="datetimeFigureOut">
              <a:rPr kumimoji="1" lang="ko-Kore-KR" altLang="en-US" smtClean="0"/>
              <a:t>2022. 7. 28.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C0A30-1104-A64D-AA81-BDC7DAFB6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8AAF5-6A2D-174D-8955-03C962272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818FD-0D8A-7441-B030-CD3C4ECDBB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859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18EEB-62F9-CE48-9741-652368294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611" y="1672967"/>
            <a:ext cx="10140778" cy="2387600"/>
          </a:xfrm>
        </p:spPr>
        <p:txBody>
          <a:bodyPr>
            <a:normAutofit/>
          </a:bodyPr>
          <a:lstStyle/>
          <a:p>
            <a:r>
              <a:rPr kumimoji="1" lang="en-US" altLang="ko-Kore-KR" sz="6500" b="1" dirty="0"/>
              <a:t>Structure-From-Motion Revisited</a:t>
            </a:r>
            <a:endParaRPr kumimoji="1" lang="ko-Kore-KR" altLang="en-US" sz="65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3F44D-97FE-9149-970E-5AA971B9A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6782"/>
            <a:ext cx="9144000" cy="1278924"/>
          </a:xfrm>
        </p:spPr>
        <p:txBody>
          <a:bodyPr>
            <a:normAutofit/>
          </a:bodyPr>
          <a:lstStyle/>
          <a:p>
            <a:r>
              <a:rPr kumimoji="1" lang="en-US" altLang="ko-Kore-KR" sz="3000" dirty="0" err="1"/>
              <a:t>Minjae</a:t>
            </a:r>
            <a:r>
              <a:rPr kumimoji="1" lang="en-US" altLang="ko-Kore-KR" sz="3000" dirty="0"/>
              <a:t> Lee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646912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25314-898D-C447-AA1E-A689E631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41"/>
            <a:ext cx="10515600" cy="940245"/>
          </a:xfrm>
        </p:spPr>
        <p:txBody>
          <a:bodyPr/>
          <a:lstStyle/>
          <a:p>
            <a:r>
              <a:rPr kumimoji="1" lang="en-US" altLang="ko-Kore-KR" b="1" dirty="0"/>
              <a:t>Incremental Reconstruction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EEAA3A-19FC-424E-97F0-87D55E0E1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532" y="1094676"/>
                <a:ext cx="11349316" cy="550344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ore-KR" sz="3200" dirty="0"/>
                  <a:t>4. Bundle Adjustment</a:t>
                </a:r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pPr marL="0" indent="0">
                  <a:buNone/>
                </a:pPr>
                <a:endParaRPr kumimoji="1" lang="en-US" altLang="ko-Kore-KR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ore-KR" sz="32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𝑝𝑟𝑜𝑗</m:t>
                      </m:r>
                      <m:d>
                        <m:d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endParaRPr kumimoji="1" lang="ko-Kore-KR" altLang="en-US" sz="32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EEAA3A-19FC-424E-97F0-87D55E0E1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532" y="1094676"/>
                <a:ext cx="11349316" cy="5503446"/>
              </a:xfrm>
              <a:blipFill>
                <a:blip r:embed="rId3"/>
                <a:stretch>
                  <a:fillRect l="-1342" t="-2535" b="-18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BB81523-AC8D-684B-972C-CBE628731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829" y="1714029"/>
            <a:ext cx="8650342" cy="4264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6B96EE-5F60-AD43-AE26-063DCFE80055}"/>
              </a:ext>
            </a:extLst>
          </p:cNvPr>
          <p:cNvSpPr txBox="1"/>
          <p:nvPr/>
        </p:nvSpPr>
        <p:spPr>
          <a:xfrm>
            <a:off x="9902591" y="6413456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Levenberg–Marquardt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2925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FE923-A9F8-B34F-ABE4-C4C5CBF6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5988"/>
          </a:xfrm>
        </p:spPr>
        <p:txBody>
          <a:bodyPr>
            <a:normAutofit/>
          </a:bodyPr>
          <a:lstStyle/>
          <a:p>
            <a:r>
              <a:rPr kumimoji="1" lang="en-US" altLang="ko-Kore-KR" sz="4800" b="1" dirty="0"/>
              <a:t>Contribution</a:t>
            </a:r>
            <a:endParaRPr kumimoji="1" lang="ko-Kore-KR" altLang="en-US" sz="4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A9CCE-50FC-3343-8F21-A72E210F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1. Geometric verification strategy that improving the robustness of the initialization and triangulation components.  </a:t>
            </a:r>
          </a:p>
          <a:p>
            <a:r>
              <a:rPr kumimoji="1" lang="en-US" altLang="ko-Kore-KR" dirty="0"/>
              <a:t>2. Next best view selection maximizing the robustness and accuracy of the incremental reconstruction process. </a:t>
            </a:r>
          </a:p>
          <a:p>
            <a:r>
              <a:rPr kumimoji="1" lang="en-US" altLang="ko-Kore-KR" dirty="0"/>
              <a:t>3. Triangulation method that produces more complete scene structure than the SOTA at reduced computational cost. </a:t>
            </a:r>
          </a:p>
          <a:p>
            <a:r>
              <a:rPr kumimoji="1" lang="en-US" altLang="ko-Kore-KR" dirty="0"/>
              <a:t>4. Iterative BA, retriangulation, and outlier filtering strategy that improves completeness and accuracy.</a:t>
            </a:r>
          </a:p>
          <a:p>
            <a:r>
              <a:rPr kumimoji="1" lang="en-US" altLang="ko-Kore-KR" dirty="0"/>
              <a:t>5. Efficient BA parameterization for dense photo collections through redundant view mining. 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50668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C0155-1D93-BB46-88D9-A605E000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232"/>
          </a:xfrm>
        </p:spPr>
        <p:txBody>
          <a:bodyPr>
            <a:normAutofit/>
          </a:bodyPr>
          <a:lstStyle/>
          <a:p>
            <a:r>
              <a:rPr kumimoji="1" lang="en-US" altLang="ko-Kore-KR" sz="4800" b="1" dirty="0"/>
              <a:t>Scene Graph Augmentation</a:t>
            </a:r>
            <a:endParaRPr kumimoji="1" lang="ko-Kore-KR" altLang="en-US" sz="4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72CEF-49A1-7C41-9C03-99153E34F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label the scene graph with the model type (general, panoramic, planar) </a:t>
            </a:r>
          </a:p>
          <a:p>
            <a:r>
              <a:rPr kumimoji="1" lang="en" altLang="ko-Kore-KR" dirty="0"/>
              <a:t>The model type is leveraged to seed the reconstruction only from non-panoramic and preferably calibrated image pairs</a:t>
            </a:r>
          </a:p>
          <a:p>
            <a:r>
              <a:rPr kumimoji="1" lang="en-US" altLang="ko-Kore-KR" dirty="0"/>
              <a:t>D</a:t>
            </a:r>
            <a:r>
              <a:rPr kumimoji="1" lang="en" altLang="ko-Kore-KR" dirty="0"/>
              <a:t>o not triangulate from panoramic image pairs to avoid degenerate points and thereby improve robustness of triangulation and subsequent image registrations.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074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76D0C-5892-9941-AE12-A99E2576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239"/>
            <a:ext cx="10515600" cy="983186"/>
          </a:xfrm>
        </p:spPr>
        <p:txBody>
          <a:bodyPr>
            <a:normAutofit/>
          </a:bodyPr>
          <a:lstStyle/>
          <a:p>
            <a:r>
              <a:rPr kumimoji="1" lang="en-US" altLang="ko-Kore-KR" sz="4800" b="1" dirty="0"/>
              <a:t>Next Best View Selection</a:t>
            </a:r>
            <a:endParaRPr kumimoji="1" lang="ko-Kore-KR" alt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A28B707-BDEA-D847-B2B7-1DCD367CA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1047"/>
                <a:ext cx="10515600" cy="535894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ore-KR" dirty="0"/>
                  <a:t>Aim </a:t>
                </a:r>
                <a:r>
                  <a:rPr kumimoji="1" lang="en-US" altLang="ko-KR" dirty="0"/>
                  <a:t>-&gt;</a:t>
                </a:r>
                <a:r>
                  <a:rPr kumimoji="1" lang="en-US" altLang="ko-Kore-KR" dirty="0"/>
                  <a:t> find best view minimize reconstruction error</a:t>
                </a:r>
              </a:p>
              <a:p>
                <a:r>
                  <a:rPr kumimoji="1" lang="en-US" altLang="ko-Kore-KR" dirty="0"/>
                  <a:t>D</a:t>
                </a:r>
                <a:r>
                  <a:rPr kumimoji="1" lang="en" altLang="ko-Kore-KR" dirty="0" err="1"/>
                  <a:t>iscretize</a:t>
                </a:r>
                <a:r>
                  <a:rPr kumimoji="1" lang="en" altLang="ko-Kore-KR" dirty="0"/>
                  <a:t> the image into a fixed-size grid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" altLang="ko-Kore-KR" dirty="0"/>
                  <a:t> bins in both dimensions -&gt; </a:t>
                </a:r>
                <a:r>
                  <a:rPr kumimoji="1" lang="en-US" altLang="ko-Kore-KR" dirty="0"/>
                  <a:t>s</a:t>
                </a:r>
                <a:r>
                  <a:rPr kumimoji="1" lang="en-US" altLang="ko-KR" dirty="0"/>
                  <a:t>tate is </a:t>
                </a:r>
                <a:r>
                  <a:rPr kumimoji="1" lang="en" altLang="ko-Kore-KR" dirty="0"/>
                  <a:t>empty or full</a:t>
                </a:r>
              </a:p>
              <a:p>
                <a:endParaRPr kumimoji="1" lang="en" altLang="ko-Kore-KR" dirty="0"/>
              </a:p>
              <a:p>
                <a:endParaRPr kumimoji="1" lang="en" altLang="ko-Kore-KR" dirty="0"/>
              </a:p>
              <a:p>
                <a:endParaRPr kumimoji="1" lang="en" altLang="ko-Kore-KR" dirty="0"/>
              </a:p>
              <a:p>
                <a:endParaRPr kumimoji="1" lang="en" altLang="ko-Kore-KR" dirty="0"/>
              </a:p>
              <a:p>
                <a:endParaRPr kumimoji="1" lang="en" altLang="ko-Kore-KR" dirty="0"/>
              </a:p>
              <a:p>
                <a:endParaRPr kumimoji="1" lang="en" altLang="ko-Kore-KR" dirty="0"/>
              </a:p>
              <a:p>
                <a:r>
                  <a:rPr kumimoji="1" lang="en" altLang="ko-Kore-KR" dirty="0"/>
                  <a:t>Visible points and uniform distribution of points should result in a higher score.</a:t>
                </a:r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A28B707-BDEA-D847-B2B7-1DCD367CA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1047"/>
                <a:ext cx="10515600" cy="5358948"/>
              </a:xfrm>
              <a:blipFill>
                <a:blip r:embed="rId3"/>
                <a:stretch>
                  <a:fillRect l="-1086" t="-1891" b="-26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73BEEF5-369D-5D49-BD58-BC0F9FA58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t="3813" r="-493" b="-617"/>
          <a:stretch/>
        </p:blipFill>
        <p:spPr>
          <a:xfrm>
            <a:off x="2262027" y="2762695"/>
            <a:ext cx="7261546" cy="284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F24E2-39D0-904D-AAEB-784760A7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76"/>
            <a:ext cx="10515600" cy="1129846"/>
          </a:xfrm>
        </p:spPr>
        <p:txBody>
          <a:bodyPr/>
          <a:lstStyle/>
          <a:p>
            <a:r>
              <a:rPr kumimoji="1" lang="en-US" altLang="ko-Kore-KR" b="1" dirty="0"/>
              <a:t>Robust and Efficient Triangulation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EDB54-50F9-9B4D-AB9D-21270B25C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486"/>
            <a:ext cx="10515600" cy="51091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Check </a:t>
            </a:r>
            <a:r>
              <a:rPr kumimoji="1" lang="en" altLang="ko-Kore-KR" dirty="0"/>
              <a:t>all pairwise combinations </a:t>
            </a:r>
            <a:r>
              <a:rPr kumimoji="1" lang="en-US" altLang="ko-Kore-KR" dirty="0"/>
              <a:t>until</a:t>
            </a:r>
            <a:r>
              <a:rPr kumimoji="1" lang="ko-Kore-KR" altLang="en-US" dirty="0"/>
              <a:t> </a:t>
            </a:r>
            <a:r>
              <a:rPr kumimoji="1" lang="en" altLang="ko-Kore-KR" dirty="0"/>
              <a:t>at least one solution has a sufficient triangulation angle</a:t>
            </a:r>
            <a:r>
              <a:rPr kumimoji="1" lang="en-US" altLang="ko-KR" dirty="0"/>
              <a:t>. -&gt; not robust to outliers &amp;&amp; run time.</a:t>
            </a:r>
          </a:p>
          <a:p>
            <a:endParaRPr kumimoji="1" lang="en-US" altLang="ko-Kore-KR" sz="1200" dirty="0"/>
          </a:p>
          <a:p>
            <a:r>
              <a:rPr kumimoji="1" lang="en-US" altLang="ko-Kore-KR" dirty="0"/>
              <a:t>RANSAC!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5924B-32E8-EB41-9AF6-57D15ED4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9231"/>
            <a:ext cx="6991873" cy="27116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2BABEF-CAE6-0246-B7FD-E5EF614C7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908" y="3161987"/>
            <a:ext cx="3348360" cy="26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F24E2-39D0-904D-AAEB-784760A7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114"/>
            <a:ext cx="10515600" cy="928915"/>
          </a:xfrm>
        </p:spPr>
        <p:txBody>
          <a:bodyPr/>
          <a:lstStyle/>
          <a:p>
            <a:r>
              <a:rPr kumimoji="1" lang="en-US" altLang="ko-Kore-KR" b="1" dirty="0"/>
              <a:t>Bundle Adjustment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EDB54-50F9-9B4D-AB9D-21270B25C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29"/>
            <a:ext cx="10515600" cy="5370286"/>
          </a:xfrm>
        </p:spPr>
        <p:txBody>
          <a:bodyPr>
            <a:normAutofit lnSpcReduction="10000"/>
          </a:bodyPr>
          <a:lstStyle/>
          <a:p>
            <a:r>
              <a:rPr kumimoji="1" lang="en-US" altLang="ko-Kore-KR" sz="2200" dirty="0"/>
              <a:t>Parameterization</a:t>
            </a:r>
          </a:p>
          <a:p>
            <a:pPr marL="0" indent="0">
              <a:buNone/>
            </a:pPr>
            <a:r>
              <a:rPr kumimoji="1" lang="en-US" altLang="ko-Kore-KR" sz="2200" dirty="0"/>
              <a:t>-&gt; Unordered Internet photos, rely on a simple camera model with one radial distortion parameter</a:t>
            </a:r>
            <a:r>
              <a:rPr kumimoji="1" lang="en-US" altLang="ko-KR" sz="2200" dirty="0"/>
              <a:t>.</a:t>
            </a:r>
            <a:endParaRPr kumimoji="1" lang="en-US" altLang="ko-Kore-KR" sz="2200" dirty="0"/>
          </a:p>
          <a:p>
            <a:pPr marL="0" indent="0">
              <a:buNone/>
            </a:pPr>
            <a:endParaRPr kumimoji="1" lang="en-US" altLang="ko-Kore-KR" sz="500" dirty="0"/>
          </a:p>
          <a:p>
            <a:r>
              <a:rPr kumimoji="1" lang="en-US" altLang="ko-Kore-KR" sz="2200" dirty="0"/>
              <a:t>Filtering</a:t>
            </a:r>
          </a:p>
          <a:p>
            <a:pPr marL="0" indent="0">
              <a:buNone/>
            </a:pPr>
            <a:r>
              <a:rPr kumimoji="1" lang="en-US" altLang="ko-KR" sz="2200" dirty="0"/>
              <a:t>-&gt; filter observations with large reprojection errors -&gt; triangulation angle</a:t>
            </a:r>
            <a:endParaRPr kumimoji="1" lang="en-US" altLang="ko-Kore-KR" sz="2200" dirty="0"/>
          </a:p>
          <a:p>
            <a:pPr marL="0" indent="0">
              <a:buNone/>
            </a:pPr>
            <a:r>
              <a:rPr kumimoji="1" lang="en-US" altLang="ko-Kore-KR" sz="2200" dirty="0"/>
              <a:t>-&gt; outlier or </a:t>
            </a:r>
            <a:r>
              <a:rPr kumimoji="1" lang="en-US" altLang="ko-Kore-KR" sz="2200" dirty="0" err="1"/>
              <a:t>intrinsics</a:t>
            </a:r>
            <a:r>
              <a:rPr kumimoji="1" lang="en-US" altLang="ko-Kore-KR" sz="2200" dirty="0"/>
              <a:t> bogus minimum, focal length let distort parameters freely optimize in BA. </a:t>
            </a:r>
          </a:p>
          <a:p>
            <a:pPr marL="0" indent="0">
              <a:buNone/>
            </a:pPr>
            <a:endParaRPr kumimoji="1" lang="en-US" altLang="ko-Kore-KR" sz="500" dirty="0"/>
          </a:p>
          <a:p>
            <a:r>
              <a:rPr kumimoji="1" lang="en-US" altLang="ko-Kore-KR" sz="2200" dirty="0"/>
              <a:t>Re-Triangulation</a:t>
            </a:r>
          </a:p>
          <a:p>
            <a:pPr marL="0" indent="0">
              <a:buNone/>
            </a:pPr>
            <a:r>
              <a:rPr kumimoji="1" lang="en-US" altLang="ko-Kore-KR" sz="2200" dirty="0"/>
              <a:t>-&gt; improve the completeness of the reconstruction by continuing the tracks of points that previously failed to triangulate</a:t>
            </a:r>
          </a:p>
          <a:p>
            <a:pPr marL="0" indent="0">
              <a:buNone/>
            </a:pPr>
            <a:endParaRPr kumimoji="1" lang="en-US" altLang="ko-Kore-KR" sz="500" dirty="0"/>
          </a:p>
          <a:p>
            <a:r>
              <a:rPr kumimoji="1" lang="en-US" altLang="ko-Kore-KR" sz="2200" dirty="0"/>
              <a:t>Iterative Refinement</a:t>
            </a:r>
          </a:p>
          <a:p>
            <a:pPr marL="0" indent="0">
              <a:buNone/>
            </a:pPr>
            <a:r>
              <a:rPr kumimoji="1" lang="en-US" altLang="ko-Kore-KR" sz="2200" dirty="0"/>
              <a:t>-&gt; perform BA, RT, and filtering in an iterative optimization until the number of filtered observations and post-BA RT points diminishes. </a:t>
            </a:r>
            <a:endParaRPr kumimoji="1" lang="ko-Kore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9385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83F19-86EA-DE42-8E80-440751CD9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0749"/>
          </a:xfrm>
        </p:spPr>
        <p:txBody>
          <a:bodyPr>
            <a:normAutofit/>
          </a:bodyPr>
          <a:lstStyle/>
          <a:p>
            <a:r>
              <a:rPr kumimoji="1" lang="en-US" altLang="ko-Kore-KR" sz="4800" b="1" dirty="0"/>
              <a:t>Redundant View Mining</a:t>
            </a:r>
            <a:endParaRPr kumimoji="1" lang="ko-Kore-KR" altLang="en-US" sz="4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38E10-6484-E54F-9D24-6E33969BA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253"/>
            <a:ext cx="10515600" cy="4556710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BA is main bottleneck in SFM. </a:t>
            </a:r>
          </a:p>
          <a:p>
            <a:r>
              <a:rPr kumimoji="1" lang="en-US" altLang="ko-Kore-KR" sz="3200" dirty="0"/>
              <a:t>Propose a method efficient parameterization of BA by clustering redundant cameras into groups.</a:t>
            </a:r>
          </a:p>
          <a:p>
            <a:pPr marL="0" indent="0">
              <a:buNone/>
            </a:pPr>
            <a:endParaRPr kumimoji="1" lang="en-US" altLang="ko-Kore-KR" sz="3200" dirty="0"/>
          </a:p>
          <a:p>
            <a:r>
              <a:rPr kumimoji="1" lang="en" altLang="ko-Kore-KR" sz="3200" dirty="0"/>
              <a:t>instead of clustering many cameras into one submap, we partition the scene into many small, highly overlapping camera groups </a:t>
            </a:r>
            <a:r>
              <a:rPr kumimoji="1" lang="en-US" altLang="ko-KR" sz="3200" dirty="0"/>
              <a:t>-&gt; </a:t>
            </a:r>
            <a:r>
              <a:rPr kumimoji="1" lang="en" altLang="ko-Kore-KR" sz="3200" dirty="0"/>
              <a:t>reducing the cost of solving the reduced camera system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50063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06A26-9A0D-A84E-AE33-63DAC00E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369"/>
          </a:xfrm>
        </p:spPr>
        <p:txBody>
          <a:bodyPr>
            <a:normAutofit/>
          </a:bodyPr>
          <a:lstStyle/>
          <a:p>
            <a:r>
              <a:rPr kumimoji="1" lang="en-US" altLang="ko-Kore-KR" sz="5200" b="1" dirty="0"/>
              <a:t>performance</a:t>
            </a:r>
            <a:endParaRPr kumimoji="1" lang="ko-Kore-KR" altLang="en-US" sz="52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C87F9E-1352-3D4C-932F-548CA55E9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5474"/>
            <a:ext cx="10214811" cy="1344054"/>
          </a:xfrm>
        </p:spPr>
      </p:pic>
      <p:pic>
        <p:nvPicPr>
          <p:cNvPr id="9" name="그림 8" descr="눈, 실외, 스키타기, 일이(가) 표시된 사진&#10;&#10;자동 생성된 설명">
            <a:extLst>
              <a:ext uri="{FF2B5EF4-FFF2-40B4-BE49-F238E27FC236}">
                <a16:creationId xmlns:a16="http://schemas.microsoft.com/office/drawing/2014/main" id="{DE2F69EA-4221-1845-8BF5-67EDCD027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860" y="3536999"/>
            <a:ext cx="8047490" cy="2269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3CC694-34AF-EA49-A518-514142D98D19}"/>
              </a:ext>
            </a:extLst>
          </p:cNvPr>
          <p:cNvSpPr txBox="1"/>
          <p:nvPr/>
        </p:nvSpPr>
        <p:spPr>
          <a:xfrm>
            <a:off x="2801258" y="5806204"/>
            <a:ext cx="603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&lt;1. Bundler&gt;          	                            &lt;2. ours&gt;</a:t>
            </a:r>
            <a:endParaRPr kumimoji="1" lang="ko-Kore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B5D2D-D5DB-FD45-B479-035F6D3313A1}"/>
              </a:ext>
            </a:extLst>
          </p:cNvPr>
          <p:cNvSpPr txBox="1"/>
          <p:nvPr/>
        </p:nvSpPr>
        <p:spPr>
          <a:xfrm>
            <a:off x="10098038" y="6492875"/>
            <a:ext cx="190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Gendarmen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markt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893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7CE9E-F40C-8147-9364-7404A77A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sz="8500" dirty="0"/>
              <a:t>Thank you</a:t>
            </a:r>
            <a:endParaRPr kumimoji="1" lang="ko-Kore-KR" altLang="en-US" sz="8500" dirty="0"/>
          </a:p>
        </p:txBody>
      </p:sp>
    </p:spTree>
    <p:extLst>
      <p:ext uri="{BB962C8B-B14F-4D97-AF65-F5344CB8AC3E}">
        <p14:creationId xmlns:p14="http://schemas.microsoft.com/office/powerpoint/2010/main" val="403751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5075E-42B7-1143-B6CB-2C684D3D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529" y="15364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4800" b="1" dirty="0"/>
              <a:t>SFM(structure from motion)</a:t>
            </a:r>
            <a:endParaRPr kumimoji="1" lang="ko-Kore-KR" altLang="en-US" sz="4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D09B2-1E25-E64F-B8CD-616AFDBC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7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3200" dirty="0"/>
              <a:t>process of reconstructing 3D structure from its projections into a series of images taken from different viewpoints</a:t>
            </a:r>
            <a:endParaRPr kumimoji="1" lang="ko-Kore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866E7D-1DEB-7447-A609-F5640C84A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3" y="2743200"/>
            <a:ext cx="9523182" cy="35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8DD6E-73F8-4C44-A589-38050134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3" y="757011"/>
            <a:ext cx="10515600" cy="1137104"/>
          </a:xfrm>
        </p:spPr>
        <p:txBody>
          <a:bodyPr>
            <a:normAutofit/>
          </a:bodyPr>
          <a:lstStyle/>
          <a:p>
            <a:r>
              <a:rPr kumimoji="1" lang="en-US" altLang="ko-Kore-KR" sz="5200" b="1" dirty="0"/>
              <a:t>SFM review</a:t>
            </a:r>
            <a:endParaRPr kumimoji="1" lang="ko-Kore-KR" altLang="en-US" sz="52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83E218-047C-FE48-82F3-F819C25F5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722" t="15389" r="2070" b="9210"/>
          <a:stretch/>
        </p:blipFill>
        <p:spPr>
          <a:xfrm>
            <a:off x="509493" y="2389909"/>
            <a:ext cx="11173014" cy="2591831"/>
          </a:xfrm>
        </p:spPr>
      </p:pic>
    </p:spTree>
    <p:extLst>
      <p:ext uri="{BB962C8B-B14F-4D97-AF65-F5344CB8AC3E}">
        <p14:creationId xmlns:p14="http://schemas.microsoft.com/office/powerpoint/2010/main" val="329671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D4C82-D144-894E-B535-1F2EC4AD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36"/>
            <a:ext cx="10515600" cy="1135871"/>
          </a:xfrm>
        </p:spPr>
        <p:txBody>
          <a:bodyPr>
            <a:normAutofit/>
          </a:bodyPr>
          <a:lstStyle/>
          <a:p>
            <a:r>
              <a:rPr kumimoji="1" lang="en-US" altLang="ko-Kore-KR" sz="4800" b="1" dirty="0"/>
              <a:t>Correspondence Search</a:t>
            </a:r>
            <a:endParaRPr kumimoji="1" lang="ko-Kore-KR" alt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A9494F-641F-E14B-85F0-2AC82705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6715"/>
                <a:ext cx="10515600" cy="3514165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ore-KR" sz="3400" dirty="0"/>
                  <a:t>1.  Feature Extraction</a:t>
                </a:r>
              </a:p>
              <a:p>
                <a:pPr>
                  <a:buFontTx/>
                  <a:buChar char="-"/>
                </a:pPr>
                <a:r>
                  <a:rPr lang="en" altLang="ko-Kore-KR" sz="3000" dirty="0"/>
                  <a:t>For each image, a set of local features is generated to describe the points of interest of the image.</a:t>
                </a:r>
                <a:endParaRPr kumimoji="1" lang="en-US" altLang="ko-Kore-KR" sz="3000" dirty="0"/>
              </a:p>
              <a:p>
                <a:pPr>
                  <a:buFontTx/>
                  <a:buChar char="-"/>
                </a:pPr>
                <a:r>
                  <a:rPr kumimoji="1" lang="en-US" altLang="ko-KR" sz="3000" dirty="0"/>
                  <a:t>Input images </a:t>
                </a:r>
                <a14:m>
                  <m:oMath xmlns:m="http://schemas.openxmlformats.org/officeDocument/2006/math"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=1…</m:t>
                    </m:r>
                    <m:sSub>
                      <m:sSubPr>
                        <m:ctrlP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ko-Kore-KR" sz="3000" dirty="0"/>
              </a:p>
              <a:p>
                <a:pPr>
                  <a:buFontTx/>
                  <a:buChar char="-"/>
                </a:pPr>
                <a:r>
                  <a:rPr kumimoji="1" lang="en-US" altLang="ko-Kore-KR" sz="3000" dirty="0"/>
                  <a:t>For each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sz="3000" dirty="0"/>
                  <a:t>, detects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sz="3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ko-Kore-KR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3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ko-Kore-KR" sz="3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ore-KR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3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ko-Kore-KR" sz="3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en-US" altLang="ko-Kore-KR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3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sz="3000" b="0" i="1" smtClean="0">
                        <a:latin typeface="Cambria Math" panose="02040503050406030204" pitchFamily="18" charset="0"/>
                      </a:rPr>
                      <m:t>=1…</m:t>
                    </m:r>
                    <m:sSub>
                      <m:sSubPr>
                        <m:ctrlP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3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ore-KR" sz="3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ko-Kore-KR" sz="3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ko-Kore-KR" sz="3000" dirty="0"/>
              </a:p>
              <a:p>
                <a:endParaRPr kumimoji="1" lang="ko-Kore-KR" altLang="en-US" sz="3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A9494F-641F-E14B-85F0-2AC82705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6715"/>
                <a:ext cx="10515600" cy="3514165"/>
              </a:xfrm>
              <a:blipFill>
                <a:blip r:embed="rId3"/>
                <a:stretch>
                  <a:fillRect l="-1568" t="-39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06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D4C82-D144-894E-B535-1F2EC4AD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5"/>
            <a:ext cx="10515600" cy="1135871"/>
          </a:xfrm>
        </p:spPr>
        <p:txBody>
          <a:bodyPr>
            <a:normAutofit/>
          </a:bodyPr>
          <a:lstStyle/>
          <a:p>
            <a:r>
              <a:rPr kumimoji="1" lang="en-US" altLang="ko-Kore-KR" sz="4800" b="1" dirty="0"/>
              <a:t>Correspondence Search</a:t>
            </a:r>
            <a:endParaRPr kumimoji="1" lang="ko-Kore-KR" alt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A9494F-641F-E14B-85F0-2AC82705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5044"/>
                <a:ext cx="10515600" cy="519477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ore-KR" sz="3400" dirty="0"/>
                  <a:t>2. Matching</a:t>
                </a:r>
                <a:endParaRPr kumimoji="1" lang="en-US" altLang="ko-KR" sz="3400" dirty="0"/>
              </a:p>
              <a:p>
                <a:pPr marL="0" indent="0">
                  <a:buNone/>
                </a:pPr>
                <a:r>
                  <a:rPr kumimoji="1" lang="en-US" altLang="ko-KR" sz="3000" dirty="0"/>
                  <a:t>-</a:t>
                </a:r>
                <a:r>
                  <a:rPr lang="en" altLang="ko-Kore-KR" sz="3000" dirty="0"/>
                  <a:t>If two points in different images have the similar features, these points can be considered as being the same point in the scene. </a:t>
                </a:r>
              </a:p>
              <a:p>
                <a:pPr marL="0" indent="0">
                  <a:buNone/>
                </a:pPr>
                <a:r>
                  <a:rPr lang="en-US" altLang="ko-KR" sz="3000" dirty="0"/>
                  <a:t>-</a:t>
                </a:r>
                <a:r>
                  <a:rPr lang="en" altLang="ko-KR" sz="3000" dirty="0"/>
                  <a:t> </a:t>
                </a:r>
                <a:r>
                  <a:rPr lang="en" altLang="ko-Kore-KR" sz="3000" dirty="0"/>
                  <a:t>So we can find overlapped images by searching images that have sufficient number of common points.</a:t>
                </a:r>
                <a:endParaRPr kumimoji="1" lang="en-US" altLang="ko-Kore-KR" sz="3000" dirty="0"/>
              </a:p>
              <a:p>
                <a:pPr marL="0" indent="0">
                  <a:buNone/>
                </a:pPr>
                <a:r>
                  <a:rPr kumimoji="1" lang="en-US" altLang="ko-KR" sz="3000" dirty="0"/>
                  <a:t>- Naïve complexity is </a:t>
                </a:r>
                <a14:m>
                  <m:oMath xmlns:m="http://schemas.openxmlformats.org/officeDocument/2006/math"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sz="3000" dirty="0"/>
              </a:p>
              <a:p>
                <a:endParaRPr kumimoji="1" lang="en-US" altLang="ko-Kore-KR" sz="3000" dirty="0"/>
              </a:p>
              <a:p>
                <a:endParaRPr kumimoji="1" lang="ko-Kore-KR" altLang="en-US" sz="3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A9494F-641F-E14B-85F0-2AC82705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5044"/>
                <a:ext cx="10515600" cy="5194771"/>
              </a:xfrm>
              <a:blipFill>
                <a:blip r:embed="rId3"/>
                <a:stretch>
                  <a:fillRect l="-1568" t="-2683" r="-6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건물, 하늘, 실외, 도시이(가) 표시된 사진&#10;&#10;자동 생성된 설명">
            <a:extLst>
              <a:ext uri="{FF2B5EF4-FFF2-40B4-BE49-F238E27FC236}">
                <a16:creationId xmlns:a16="http://schemas.microsoft.com/office/drawing/2014/main" id="{C55E3215-47AD-D14D-B086-54082CCDC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377" y="3429000"/>
            <a:ext cx="4847434" cy="324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7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25314-898D-C447-AA1E-A689E631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929"/>
            <a:ext cx="10515600" cy="948265"/>
          </a:xfrm>
        </p:spPr>
        <p:txBody>
          <a:bodyPr>
            <a:normAutofit/>
          </a:bodyPr>
          <a:lstStyle/>
          <a:p>
            <a:r>
              <a:rPr kumimoji="1" lang="en-US" altLang="ko-Kore-KR" sz="4800" b="1" dirty="0"/>
              <a:t>Correspondence Search</a:t>
            </a:r>
            <a:endParaRPr kumimoji="1" lang="ko-Kore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EAA3A-19FC-424E-97F0-87D55E0E1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92" y="1814212"/>
            <a:ext cx="11452908" cy="4270716"/>
          </a:xfrm>
        </p:spPr>
        <p:txBody>
          <a:bodyPr>
            <a:normAutofit/>
          </a:bodyPr>
          <a:lstStyle/>
          <a:p>
            <a:r>
              <a:rPr kumimoji="1" lang="en-US" altLang="ko-Kore-KR" sz="3400" dirty="0"/>
              <a:t>3. Geometric verification</a:t>
            </a:r>
          </a:p>
          <a:p>
            <a:pPr>
              <a:buFontTx/>
              <a:buChar char="-"/>
            </a:pPr>
            <a:r>
              <a:rPr kumimoji="1" lang="en" altLang="ko-Kore-KR" sz="3000" dirty="0"/>
              <a:t>P</a:t>
            </a:r>
            <a:r>
              <a:rPr lang="en" altLang="ko-Kore-KR" sz="3000" dirty="0"/>
              <a:t>revious stage include wrong correspondences -&gt; ne</a:t>
            </a:r>
            <a:r>
              <a:rPr lang="en-US" altLang="ko-Kore-KR" sz="3000" dirty="0"/>
              <a:t>ed</a:t>
            </a:r>
            <a:r>
              <a:rPr lang="en" altLang="ko-Kore-KR" sz="3000" dirty="0"/>
              <a:t> to verify</a:t>
            </a:r>
          </a:p>
          <a:p>
            <a:pPr>
              <a:buFontTx/>
              <a:buChar char="-"/>
            </a:pPr>
            <a:r>
              <a:rPr kumimoji="1" lang="en" altLang="ko-Kore-KR" sz="3000" dirty="0"/>
              <a:t> If a transformation can be estimated between the images, they are considered geometrically verified.</a:t>
            </a:r>
          </a:p>
          <a:p>
            <a:pPr marL="0" indent="0">
              <a:buNone/>
            </a:pPr>
            <a:endParaRPr kumimoji="1" lang="en-US" altLang="ko-Kore-KR" sz="3000" dirty="0"/>
          </a:p>
          <a:p>
            <a:pPr marL="0" indent="0">
              <a:buNone/>
            </a:pPr>
            <a:r>
              <a:rPr kumimoji="1" lang="en-US" altLang="ko-Kore-KR" sz="3000" dirty="0"/>
              <a:t>=&gt; Using </a:t>
            </a:r>
            <a:r>
              <a:rPr kumimoji="1" lang="en-US" altLang="ko-Kore-KR" sz="3000" dirty="0" err="1"/>
              <a:t>Epipolar</a:t>
            </a:r>
            <a:r>
              <a:rPr kumimoji="1" lang="en-US" altLang="ko-Kore-KR" sz="3000" dirty="0"/>
              <a:t> geometry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428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EBD86-68BE-9741-968B-45F2493F8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4208"/>
          </a:xfrm>
        </p:spPr>
        <p:txBody>
          <a:bodyPr>
            <a:normAutofit/>
          </a:bodyPr>
          <a:lstStyle/>
          <a:p>
            <a:r>
              <a:rPr kumimoji="1" lang="en-US" altLang="ko-Kore-KR" sz="4800" b="1" dirty="0" err="1"/>
              <a:t>Epipolar</a:t>
            </a:r>
            <a:r>
              <a:rPr kumimoji="1" lang="en-US" altLang="ko-Kore-KR" sz="4800" b="1" dirty="0"/>
              <a:t> geometry</a:t>
            </a:r>
            <a:endParaRPr kumimoji="1" lang="ko-Kore-KR" altLang="en-US" sz="4800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1ABBB1B-2B89-7441-BBAB-473171890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133" y="1610438"/>
            <a:ext cx="6493933" cy="4245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C92672-C59A-0140-B200-F42198A2D38F}"/>
                  </a:ext>
                </a:extLst>
              </p:cNvPr>
              <p:cNvSpPr txBox="1"/>
              <p:nvPr/>
            </p:nvSpPr>
            <p:spPr>
              <a:xfrm>
                <a:off x="7699802" y="2546292"/>
                <a:ext cx="3891065" cy="2637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3200" dirty="0"/>
                  <a:t>- Essential Matrix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kumimoji="1" lang="en-US" altLang="ko-Kore-KR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𝐸𝑝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ko-Kore-KR" sz="3200" dirty="0"/>
              </a:p>
              <a:p>
                <a:endParaRPr kumimoji="1" lang="en-US" altLang="ko-Kore-KR" sz="3200" dirty="0"/>
              </a:p>
              <a:p>
                <a:r>
                  <a:rPr kumimoji="1" lang="en-US" altLang="ko-Kore-KR" sz="3200" dirty="0"/>
                  <a:t>- Fundamental Matrix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sub>
                      <m:sup>
                        <m: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kumimoji="1" lang="en-US" altLang="ko-Kore-KR" sz="3200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3200" b="0" i="1" smtClean="0">
                            <a:latin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r>
                  <a:rPr kumimoji="1" lang="ko-Kore-KR" altLang="en-US" sz="3200" dirty="0"/>
                  <a:t> </a:t>
                </a:r>
                <a:r>
                  <a:rPr kumimoji="1" lang="en-US" altLang="ko-Kore-KR" sz="3200" dirty="0"/>
                  <a:t>= </a:t>
                </a:r>
                <a:r>
                  <a:rPr kumimoji="1" lang="en-US" altLang="ko-KR" sz="3200" dirty="0"/>
                  <a:t>0</a:t>
                </a:r>
                <a:endParaRPr kumimoji="1" lang="ko-Kore-KR" alt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C92672-C59A-0140-B200-F42198A2D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802" y="2546292"/>
                <a:ext cx="3891065" cy="2637773"/>
              </a:xfrm>
              <a:prstGeom prst="rect">
                <a:avLst/>
              </a:prstGeom>
              <a:blipFill>
                <a:blip r:embed="rId4"/>
                <a:stretch>
                  <a:fillRect l="-3909" t="-2871" r="-2932" b="-43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34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25314-898D-C447-AA1E-A689E631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586"/>
            <a:ext cx="10515600" cy="1080217"/>
          </a:xfrm>
        </p:spPr>
        <p:txBody>
          <a:bodyPr/>
          <a:lstStyle/>
          <a:p>
            <a:r>
              <a:rPr kumimoji="1" lang="en-US" altLang="ko-Kore-KR" b="1" dirty="0"/>
              <a:t>Incremental Reconstruction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EAA3A-19FC-424E-97F0-87D55E0E1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2" y="1890495"/>
            <a:ext cx="11349316" cy="4351338"/>
          </a:xfrm>
        </p:spPr>
        <p:txBody>
          <a:bodyPr/>
          <a:lstStyle/>
          <a:p>
            <a:r>
              <a:rPr kumimoji="1" lang="en-US" altLang="ko-Kore-KR" sz="3200" dirty="0"/>
              <a:t>1. Initialization</a:t>
            </a:r>
          </a:p>
          <a:p>
            <a:pPr>
              <a:buFontTx/>
              <a:buChar char="-"/>
            </a:pPr>
            <a:r>
              <a:rPr kumimoji="1" lang="en-US" altLang="ko-KR" dirty="0"/>
              <a:t>I</a:t>
            </a:r>
            <a:r>
              <a:rPr lang="en" altLang="ko-Kore-KR" dirty="0" err="1"/>
              <a:t>nitializes</a:t>
            </a:r>
            <a:r>
              <a:rPr lang="en" altLang="ko-Kore-KR" dirty="0"/>
              <a:t> the model by two-view reconstruction.</a:t>
            </a:r>
          </a:p>
          <a:p>
            <a:pPr>
              <a:buFontTx/>
              <a:buChar char="-"/>
            </a:pPr>
            <a:r>
              <a:rPr kumimoji="1" lang="en" altLang="ko-Kore-KR" dirty="0"/>
              <a:t>Start from a dense region of the scene graph -&gt; performance up</a:t>
            </a:r>
          </a:p>
          <a:p>
            <a:pPr>
              <a:buFontTx/>
              <a:buChar char="-"/>
            </a:pPr>
            <a:endParaRPr kumimoji="1" lang="en" altLang="ko-Kore-KR" dirty="0"/>
          </a:p>
          <a:p>
            <a:r>
              <a:rPr kumimoji="1" lang="en-US" altLang="ko-Kore-KR" sz="3200" dirty="0"/>
              <a:t>2. Image Registration</a:t>
            </a:r>
          </a:p>
          <a:p>
            <a:pPr marL="0" indent="0">
              <a:buNone/>
            </a:pPr>
            <a:r>
              <a:rPr kumimoji="1" lang="en-US" altLang="ko-KR" dirty="0"/>
              <a:t>- New images can be registered to the current model.</a:t>
            </a:r>
            <a:endParaRPr kumimoji="1" lang="en" altLang="ko-Kore-KR" dirty="0"/>
          </a:p>
          <a:p>
            <a:pPr>
              <a:buFontTx/>
              <a:buChar char="-"/>
            </a:pPr>
            <a:endParaRPr kumimoji="1"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403727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25314-898D-C447-AA1E-A689E631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937"/>
            <a:ext cx="10515600" cy="930599"/>
          </a:xfrm>
        </p:spPr>
        <p:txBody>
          <a:bodyPr/>
          <a:lstStyle/>
          <a:p>
            <a:r>
              <a:rPr kumimoji="1" lang="en-US" altLang="ko-Kore-KR" b="1" dirty="0"/>
              <a:t>Incremental Reconstruction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EAA3A-19FC-424E-97F0-87D55E0E1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5" y="1253331"/>
            <a:ext cx="11349316" cy="4351338"/>
          </a:xfrm>
        </p:spPr>
        <p:txBody>
          <a:bodyPr/>
          <a:lstStyle/>
          <a:p>
            <a:r>
              <a:rPr kumimoji="1" lang="en-US" altLang="ko-Kore-KR" sz="3200" dirty="0"/>
              <a:t>3. Triangulation</a:t>
            </a:r>
          </a:p>
          <a:p>
            <a:pPr>
              <a:buFontTx/>
              <a:buChar char="-"/>
            </a:pPr>
            <a:r>
              <a:rPr kumimoji="1" lang="en-US" altLang="ko-Kore-KR" dirty="0"/>
              <a:t>A newly registered image may observe new points</a:t>
            </a:r>
          </a:p>
          <a:p>
            <a:pPr>
              <a:buFontTx/>
              <a:buChar char="-"/>
            </a:pPr>
            <a:r>
              <a:rPr kumimoji="1" lang="en" altLang="ko-Kore-KR" dirty="0"/>
              <a:t>New points can be added to the 3D reconstruction</a:t>
            </a:r>
          </a:p>
          <a:p>
            <a:pPr>
              <a:buFontTx/>
              <a:buChar char="-"/>
            </a:pPr>
            <a:r>
              <a:rPr kumimoji="1" lang="en" altLang="ko-Kore-KR" dirty="0"/>
              <a:t>Makes the 3D point cloud more dense, and increases the stability</a:t>
            </a:r>
            <a:endParaRPr kumimoji="1" lang="ko-Kore-KR" altLang="en-US" dirty="0"/>
          </a:p>
        </p:txBody>
      </p:sp>
      <p:pic>
        <p:nvPicPr>
          <p:cNvPr id="7" name="그림 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37B853C-C093-3743-B15E-C693841B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9097108" cy="305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3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5370</TotalTime>
  <Words>1992</Words>
  <Application>Microsoft Macintosh PowerPoint</Application>
  <PresentationFormat>와이드스크린</PresentationFormat>
  <Paragraphs>236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테마</vt:lpstr>
      <vt:lpstr>Structure-From-Motion Revisited</vt:lpstr>
      <vt:lpstr>SFM(structure from motion)</vt:lpstr>
      <vt:lpstr>SFM review</vt:lpstr>
      <vt:lpstr>Correspondence Search</vt:lpstr>
      <vt:lpstr>Correspondence Search</vt:lpstr>
      <vt:lpstr>Correspondence Search</vt:lpstr>
      <vt:lpstr>Epipolar geometry</vt:lpstr>
      <vt:lpstr>Incremental Reconstruction</vt:lpstr>
      <vt:lpstr>Incremental Reconstruction</vt:lpstr>
      <vt:lpstr>Incremental Reconstruction</vt:lpstr>
      <vt:lpstr>Contribution</vt:lpstr>
      <vt:lpstr>Scene Graph Augmentation</vt:lpstr>
      <vt:lpstr>Next Best View Selection</vt:lpstr>
      <vt:lpstr>Robust and Efficient Triangulation</vt:lpstr>
      <vt:lpstr>Bundle Adjustment</vt:lpstr>
      <vt:lpstr>Redundant View Mining</vt:lpstr>
      <vt:lpstr>performance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Structure-From-Motion Revisited</dc:title>
  <dc:creator>(학생) 이민재 (컴퓨터공학과)</dc:creator>
  <cp:lastModifiedBy>(학생) 이민재 (컴퓨터공학과)</cp:lastModifiedBy>
  <cp:revision>4</cp:revision>
  <dcterms:created xsi:type="dcterms:W3CDTF">2022-07-24T10:26:05Z</dcterms:created>
  <dcterms:modified xsi:type="dcterms:W3CDTF">2022-07-28T04:25:07Z</dcterms:modified>
</cp:coreProperties>
</file>